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6E_960D539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41"/>
  </p:notesMasterIdLst>
  <p:handoutMasterIdLst>
    <p:handoutMasterId r:id="rId42"/>
  </p:handoutMasterIdLst>
  <p:sldIdLst>
    <p:sldId id="449" r:id="rId5"/>
    <p:sldId id="257" r:id="rId6"/>
    <p:sldId id="356" r:id="rId7"/>
    <p:sldId id="406" r:id="rId8"/>
    <p:sldId id="347" r:id="rId9"/>
    <p:sldId id="419" r:id="rId10"/>
    <p:sldId id="425" r:id="rId11"/>
    <p:sldId id="339" r:id="rId12"/>
    <p:sldId id="420" r:id="rId13"/>
    <p:sldId id="344" r:id="rId14"/>
    <p:sldId id="372" r:id="rId15"/>
    <p:sldId id="373" r:id="rId16"/>
    <p:sldId id="340" r:id="rId17"/>
    <p:sldId id="371" r:id="rId18"/>
    <p:sldId id="437" r:id="rId19"/>
    <p:sldId id="453" r:id="rId20"/>
    <p:sldId id="348" r:id="rId21"/>
    <p:sldId id="366" r:id="rId22"/>
    <p:sldId id="400" r:id="rId23"/>
    <p:sldId id="448" r:id="rId24"/>
    <p:sldId id="263" r:id="rId25"/>
    <p:sldId id="454" r:id="rId26"/>
    <p:sldId id="401" r:id="rId27"/>
    <p:sldId id="431" r:id="rId28"/>
    <p:sldId id="432" r:id="rId29"/>
    <p:sldId id="433" r:id="rId30"/>
    <p:sldId id="434" r:id="rId31"/>
    <p:sldId id="435" r:id="rId32"/>
    <p:sldId id="436" r:id="rId33"/>
    <p:sldId id="438" r:id="rId34"/>
    <p:sldId id="439" r:id="rId35"/>
    <p:sldId id="440" r:id="rId36"/>
    <p:sldId id="441" r:id="rId37"/>
    <p:sldId id="442" r:id="rId38"/>
    <p:sldId id="443" r:id="rId39"/>
    <p:sldId id="444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370E3B-8509-899E-A249-EF9639C7F108}" name="Austin Chow" initials="AC" userId="S::Austin2360@tulsahousing.org::e1b057b7-41e9-4023-a816-f5569cb10e54" providerId="AD"/>
  <p188:author id="{5D4F2BF3-F54C-EEAE-6415-C709DFB9739F}" name="Jeff Hall" initials="JH" userId="S::jeff2270@tulsahousing.org::8a7c30db-426d-42fa-9dbd-ee63471b89c6" providerId="AD"/>
  <p188:author id="{8CFAA0FE-D8A9-C5FB-2E55-D80F182A5E76}" name="Erik Solivan" initials="ES" userId="S::erik2301@tulsahousing.org::ee7650d7-9f83-4d9b-9a74-05a66aab786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stin Chow" initials="AC" lastIdx="1" clrIdx="0">
    <p:extLst>
      <p:ext uri="{19B8F6BF-5375-455C-9EA6-DF929625EA0E}">
        <p15:presenceInfo xmlns:p15="http://schemas.microsoft.com/office/powerpoint/2012/main" userId="S::Austin2360@tulsahousing.org::e1b057b7-41e9-4023-a816-f5569cb10e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8645"/>
    <a:srgbClr val="1A3560"/>
    <a:srgbClr val="D88748"/>
    <a:srgbClr val="649EA2"/>
    <a:srgbClr val="9E2420"/>
    <a:srgbClr val="EE3B37"/>
    <a:srgbClr val="83959F"/>
    <a:srgbClr val="DCD8BF"/>
    <a:srgbClr val="C3302D"/>
    <a:srgbClr val="A8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4C1A8A3-306A-4EB7-A6B1-4F7E0EB9C5D6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ny Hensley" userId="fab22c7e-c5a0-4ed4-b5cc-8a8c68b45218" providerId="ADAL" clId="{3CD24F29-6BA7-4C97-BFCA-429A71F7D3C2}"/>
    <pc:docChg chg="modSld">
      <pc:chgData name="Ginny Hensley" userId="fab22c7e-c5a0-4ed4-b5cc-8a8c68b45218" providerId="ADAL" clId="{3CD24F29-6BA7-4C97-BFCA-429A71F7D3C2}" dt="2022-06-09T15:52:39.759" v="1" actId="113"/>
      <pc:docMkLst>
        <pc:docMk/>
      </pc:docMkLst>
      <pc:sldChg chg="modSp mod">
        <pc:chgData name="Ginny Hensley" userId="fab22c7e-c5a0-4ed4-b5cc-8a8c68b45218" providerId="ADAL" clId="{3CD24F29-6BA7-4C97-BFCA-429A71F7D3C2}" dt="2022-06-09T15:52:39.759" v="1" actId="113"/>
        <pc:sldMkLst>
          <pc:docMk/>
          <pc:sldMk cId="130636601" sldId="425"/>
        </pc:sldMkLst>
        <pc:graphicFrameChg chg="modGraphic">
          <ac:chgData name="Ginny Hensley" userId="fab22c7e-c5a0-4ed4-b5cc-8a8c68b45218" providerId="ADAL" clId="{3CD24F29-6BA7-4C97-BFCA-429A71F7D3C2}" dt="2022-06-09T15:52:39.759" v="1" actId="113"/>
          <ac:graphicFrameMkLst>
            <pc:docMk/>
            <pc:sldMk cId="130636601" sldId="425"/>
            <ac:graphicFrameMk id="3" creationId="{00000000-0000-0000-0000-000000000000}"/>
          </ac:graphicFrameMkLst>
        </pc:graphicFrameChg>
      </pc:sldChg>
    </pc:docChg>
  </pc:docChgLst>
</pc:chgInfo>
</file>

<file path=ppt/comments/modernComment_16E_960D5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596B26-FD65-4952-9C15-553C8C45FAC9}" authorId="{8CFAA0FE-D8A9-C5FB-2E55-D80F182A5E76}" created="2022-06-07T19:09:36.25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7340985" sldId="366"/>
      <ac:spMk id="4" creationId="{00000000-0000-0000-0000-000000000000}"/>
    </ac:deMkLst>
    <p188:txBody>
      <a:bodyPr/>
      <a:lstStyle/>
      <a:p>
        <a:r>
          <a:rPr lang="en-US"/>
          <a:t>Update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1406A6-492A-45DD-96DC-ADD419F385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6CCBB-267B-4DA1-AF0B-8357F11477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0925E-0E61-48D0-95EF-7E93D8D368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32945-A62F-4486-8B71-0F53D77A53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9D279-4169-4C78-9C61-A2D2B0507B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86786-E750-4AC8-97AA-2E4192F47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41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BB5290-9237-40A4-9C84-524604C27AB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D1516B-027A-4BEE-9781-EBEBCE543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THA Jeff --&gt; Intro</a:t>
            </a:r>
          </a:p>
          <a:p>
            <a:r>
              <a:rPr lang="en-US" dirty="0">
                <a:cs typeface="Calibri"/>
              </a:rPr>
              <a:t>Pennrose Tim – Intro --&gt; Discuss on past Pennrose CNI </a:t>
            </a:r>
            <a:endParaRPr lang="en-US" dirty="0"/>
          </a:p>
          <a:p>
            <a:r>
              <a:rPr lang="en-US" dirty="0">
                <a:cs typeface="Calibri"/>
              </a:rPr>
              <a:t>Funders  --&gt;  30 seconds sans (City / MT / RBC)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9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06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1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4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THA Jeff </a:t>
            </a: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43DB5-0F78-468C-99F4-CED5682C995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82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Pennrose Tom                         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THA Jeff</a:t>
            </a:r>
            <a:endParaRPr lang="en-US" baseline="0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1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THA Jeff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81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THA Jeff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7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52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3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47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69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58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87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24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11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02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19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1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housing plan is guided</a:t>
            </a:r>
            <a:r>
              <a:rPr lang="en-US" baseline="0"/>
              <a:t> by CNI principals.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0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8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93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5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50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WRT Woo Kim --&gt; </a:t>
            </a:r>
            <a:endParaRPr lang="en-US" baseline="0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6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0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endParaRPr lang="en-US" baseline="0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8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The unit mix is distributed as equitably as is financially feasible across all phases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Less than 50% of units are subsidized replacement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30 % Market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20% LIHTC Affordable</a:t>
            </a:r>
          </a:p>
          <a:p>
            <a:endParaRPr lang="en-US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200 HAP units thru the existing BW HAP contract 200 PBV</a:t>
            </a:r>
          </a:p>
          <a:p>
            <a:endParaRPr lang="en-US" baseline="0"/>
          </a:p>
          <a:p>
            <a:r>
              <a:rPr lang="en-US" baseline="0"/>
              <a:t>Phase I – largest phase as is 4% LIHTC; largest number of Section 8 in any one phase; </a:t>
            </a:r>
          </a:p>
          <a:p>
            <a:endParaRPr lang="en-US" b="0" baseline="0"/>
          </a:p>
          <a:p>
            <a:r>
              <a:rPr lang="en-US" b="0" baseline="0"/>
              <a:t>Phase I - 51% replacement;. </a:t>
            </a:r>
            <a:r>
              <a:rPr lang="en-US" baseline="0"/>
              <a:t>29% Market  19% LIHTC</a:t>
            </a:r>
          </a:p>
          <a:p>
            <a:r>
              <a:rPr lang="en-US" baseline="0"/>
              <a:t>Phase II – 49% replacement    32% Market   18%  LIHTC</a:t>
            </a:r>
          </a:p>
          <a:p>
            <a:r>
              <a:rPr lang="en-US" baseline="0"/>
              <a:t>Phase III – 48% replacement    30% Market   22% LIHTC</a:t>
            </a:r>
          </a:p>
          <a:p>
            <a:r>
              <a:rPr lang="en-US" baseline="0"/>
              <a:t>Phase IV –50% replacement   30% Market     19% LIHTC</a:t>
            </a:r>
          </a:p>
          <a:p>
            <a:r>
              <a:rPr lang="en-US" baseline="0"/>
              <a:t>Phase V – 49% replacement   30% Market      21&amp; LIHTC</a:t>
            </a:r>
          </a:p>
          <a:p>
            <a:endParaRPr lang="en-US" baseline="0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44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1516B-027A-4BEE-9781-EBEBCE5435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4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2EE3-8460-1814-6154-1746D2561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891AB-4908-00E5-A8B7-1E5197F51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8C1DC-3E68-5800-D966-D1B2B9BB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F7CB-CE3E-47C2-ACBE-88E605D6B5F0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17182-E4EA-F207-61FF-053FB337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DA34E-8362-7C29-24D5-E3FDC5C9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1E1F-2BCC-41D0-94A7-271B5497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6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60576E-81B7-0917-091F-462785F6D099}"/>
              </a:ext>
            </a:extLst>
          </p:cNvPr>
          <p:cNvSpPr/>
          <p:nvPr userDrawn="1"/>
        </p:nvSpPr>
        <p:spPr>
          <a:xfrm>
            <a:off x="0" y="0"/>
            <a:ext cx="12192000" cy="11217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9E666E-2BFF-2EE4-ADB5-276C03F7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Page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B8EB36-E349-0430-18AE-1316959B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01" y="1599381"/>
            <a:ext cx="10515600" cy="4351338"/>
          </a:xfrm>
        </p:spPr>
        <p:txBody>
          <a:bodyPr/>
          <a:lstStyle/>
          <a:p>
            <a:r>
              <a:rPr lang="en-US">
                <a:latin typeface="Abadi" panose="020B0604020104020204" pitchFamily="34" charset="0"/>
              </a:rPr>
              <a:t>Text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9C0B33-D39E-8E0C-858B-6ECBB7361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72" y="536960"/>
            <a:ext cx="1268156" cy="11696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DBA6E9-B45E-B795-1884-8D8FF4279465}"/>
              </a:ext>
            </a:extLst>
          </p:cNvPr>
          <p:cNvSpPr/>
          <p:nvPr userDrawn="1"/>
        </p:nvSpPr>
        <p:spPr>
          <a:xfrm>
            <a:off x="0" y="6636470"/>
            <a:ext cx="12192000" cy="22153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77B004-34EB-B7A7-531D-714CC1E2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4832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2741BE-907D-E3B2-634A-CEC8731AB801}"/>
              </a:ext>
            </a:extLst>
          </p:cNvPr>
          <p:cNvSpPr/>
          <p:nvPr userDrawn="1"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6DBC2-56F0-277B-60B4-75FA6BBC0A9B}"/>
              </a:ext>
            </a:extLst>
          </p:cNvPr>
          <p:cNvSpPr txBox="1"/>
          <p:nvPr userDrawn="1"/>
        </p:nvSpPr>
        <p:spPr>
          <a:xfrm>
            <a:off x="332868" y="5255581"/>
            <a:ext cx="11523216" cy="16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rgbClr val="000099"/>
                </a:solidFill>
                <a:latin typeface="Abadi" panose="020B0604020104020204" pitchFamily="34" charset="0"/>
              </a:rPr>
              <a:t>Housing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99"/>
                </a:solidFill>
                <a:latin typeface="Abadi" panose="020B0604020104020204" pitchFamily="34" charset="0"/>
              </a:rPr>
              <a:t>Pennrose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D5840-9926-E627-5328-4CBD4C8F7602}"/>
              </a:ext>
            </a:extLst>
          </p:cNvPr>
          <p:cNvCxnSpPr/>
          <p:nvPr userDrawn="1"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1FE340CF-FAEC-20DE-E453-60F85C9787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road&#10;&#10;Description automatically generated with low confidence">
            <a:extLst>
              <a:ext uri="{FF2B5EF4-FFF2-40B4-BE49-F238E27FC236}">
                <a16:creationId xmlns:a16="http://schemas.microsoft.com/office/drawing/2014/main" id="{F4850700-3B54-67FD-0519-B1F133EB6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11207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2DD7D8-C5A8-A45C-6B63-B5505C2E28D0}"/>
              </a:ext>
            </a:extLst>
          </p:cNvPr>
          <p:cNvSpPr/>
          <p:nvPr userDrawn="1"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FFB40-344A-B076-9895-21720ADBEB56}"/>
              </a:ext>
            </a:extLst>
          </p:cNvPr>
          <p:cNvSpPr txBox="1"/>
          <p:nvPr userDrawn="1"/>
        </p:nvSpPr>
        <p:spPr>
          <a:xfrm>
            <a:off x="332868" y="5255581"/>
            <a:ext cx="11523216" cy="16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>
                <a:solidFill>
                  <a:srgbClr val="000099"/>
                </a:solidFill>
                <a:latin typeface="Abadi" panose="020B0604020104020204" pitchFamily="34" charset="0"/>
              </a:rPr>
              <a:t>People</a:t>
            </a:r>
          </a:p>
          <a:p>
            <a:pPr>
              <a:lnSpc>
                <a:spcPct val="110000"/>
              </a:lnSpc>
            </a:pPr>
            <a:r>
              <a:rPr lang="en-US" sz="2800">
                <a:solidFill>
                  <a:srgbClr val="000099"/>
                </a:solidFill>
                <a:latin typeface="Abadi" panose="020B0604020104020204" pitchFamily="34" charset="0"/>
              </a:rPr>
              <a:t>Urban Strategies, Inc.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C6B4E9-E043-82D7-9703-975033F573AC}"/>
              </a:ext>
            </a:extLst>
          </p:cNvPr>
          <p:cNvCxnSpPr/>
          <p:nvPr userDrawn="1"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9F7A697-A247-E465-72FC-3150F35612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05B792-EE81-09E7-3F25-071C37619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1CBA31-F1A6-773E-3B2E-E6882ED5C033}"/>
              </a:ext>
            </a:extLst>
          </p:cNvPr>
          <p:cNvSpPr/>
          <p:nvPr userDrawn="1"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62455-331D-F5ED-DE08-77ABE2AF0ADD}"/>
              </a:ext>
            </a:extLst>
          </p:cNvPr>
          <p:cNvSpPr txBox="1"/>
          <p:nvPr userDrawn="1"/>
        </p:nvSpPr>
        <p:spPr>
          <a:xfrm>
            <a:off x="332868" y="5255581"/>
            <a:ext cx="11523216" cy="16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>
                <a:solidFill>
                  <a:srgbClr val="000099"/>
                </a:solidFill>
                <a:latin typeface="Abadi" panose="020B0604020104020204" pitchFamily="34" charset="0"/>
              </a:rPr>
              <a:t>Neighborhood</a:t>
            </a:r>
          </a:p>
          <a:p>
            <a:pPr>
              <a:lnSpc>
                <a:spcPct val="110000"/>
              </a:lnSpc>
            </a:pPr>
            <a:r>
              <a:rPr lang="en-US" sz="2800">
                <a:solidFill>
                  <a:srgbClr val="000099"/>
                </a:solidFill>
                <a:latin typeface="Abadi" panose="020B0604020104020204" pitchFamily="34" charset="0"/>
              </a:rPr>
              <a:t>City of Tulsa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0C0188-AC45-4B85-5414-F4FCEC155517}"/>
              </a:ext>
            </a:extLst>
          </p:cNvPr>
          <p:cNvCxnSpPr/>
          <p:nvPr userDrawn="1"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12672CB9-AFC8-B1A0-52F5-8985C6455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9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FBDD4C-B3BE-7109-D836-09B62620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DB9B3-7ECF-1131-DE05-DAEC95EC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1885-EBC3-73E9-22C5-E29E65561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5469-242C-4026-967E-DDF6EB484FF0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ED15C-0696-6C7E-DE73-DA8206ECB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61CE2-7F82-308D-A9C9-B22D3BC96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17228-3AF1-45D8-B2B3-A28800C6D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7" r:id="rId3"/>
    <p:sldLayoutId id="2147483694" r:id="rId4"/>
    <p:sldLayoutId id="214748369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E_960D53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B00F55-D461-A0D1-4779-3EAABE53AC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4832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332868" y="5255581"/>
            <a:ext cx="11523216" cy="16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rgbClr val="000099"/>
                </a:solidFill>
                <a:latin typeface="Abadi" panose="020B0604020104020204" pitchFamily="34" charset="0"/>
              </a:rPr>
              <a:t>Housing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99"/>
                </a:solidFill>
                <a:latin typeface="Abadi" panose="020B0604020104020204" pitchFamily="34" charset="0"/>
              </a:rPr>
              <a:t>Pennrose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DE969-DF75-B7EC-0004-484B85B9B48C}"/>
              </a:ext>
            </a:extLst>
          </p:cNvPr>
          <p:cNvCxnSpPr/>
          <p:nvPr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83268"/>
              </p:ext>
            </p:extLst>
          </p:nvPr>
        </p:nvGraphicFramePr>
        <p:xfrm>
          <a:off x="1644788" y="1699250"/>
          <a:ext cx="8053225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65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Proposed Unit Mix by Bedroom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3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Sample Unit Plans – Mixed Use</a:t>
            </a:r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CC60011-CA6F-49BC-BCAE-F34D046D9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9"/>
          <a:stretch/>
        </p:blipFill>
        <p:spPr>
          <a:xfrm>
            <a:off x="5239959" y="1451728"/>
            <a:ext cx="5374622" cy="499562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DB099C-AD0E-AA75-0BA2-4A3C792BB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6"/>
          <a:stretch/>
        </p:blipFill>
        <p:spPr>
          <a:xfrm>
            <a:off x="567632" y="4347066"/>
            <a:ext cx="4898571" cy="644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0AC47-32F6-DA9E-85DE-853C34D3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71" y="2181467"/>
            <a:ext cx="4489555" cy="20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Sample Unit Plans – Multi-Family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CB2B3D-D267-423D-8DA7-E4094DDDA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0"/>
          <a:stretch/>
        </p:blipFill>
        <p:spPr>
          <a:xfrm>
            <a:off x="5754882" y="1401763"/>
            <a:ext cx="4898571" cy="47135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CCB131F-0439-22C2-5EFB-ACF923A18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1"/>
          <a:stretch/>
        </p:blipFill>
        <p:spPr>
          <a:xfrm>
            <a:off x="628566" y="4444093"/>
            <a:ext cx="4898571" cy="554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079BC4-D137-0855-EBC1-875DF6F6D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99" y="2763777"/>
            <a:ext cx="4734484" cy="16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Sample Unit Plans – Townhomes</a:t>
            </a:r>
            <a:endParaRPr lang="en-US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F7D7D115-CD6B-4A03-A14F-AE0DF32A9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2"/>
          <a:stretch/>
        </p:blipFill>
        <p:spPr>
          <a:xfrm>
            <a:off x="687989" y="2368484"/>
            <a:ext cx="4898571" cy="3022862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81828CC-687B-4340-009C-BB970735A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8"/>
          <a:stretch/>
        </p:blipFill>
        <p:spPr>
          <a:xfrm>
            <a:off x="5794960" y="1688969"/>
            <a:ext cx="5473381" cy="42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70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Sample Unit Plans – Gardens</a:t>
            </a:r>
            <a:endParaRPr lang="en-US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24008B0-1D3D-4F99-92BF-A0ED42348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0"/>
          <a:stretch/>
        </p:blipFill>
        <p:spPr>
          <a:xfrm>
            <a:off x="5741317" y="1611981"/>
            <a:ext cx="5187884" cy="4592437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77D43BEE-24F1-8136-81BE-97EA9F6F5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3"/>
          <a:stretch/>
        </p:blipFill>
        <p:spPr>
          <a:xfrm>
            <a:off x="772830" y="2480153"/>
            <a:ext cx="4898571" cy="25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Sample Unit Plans – Single Family Homes</a:t>
            </a:r>
            <a:endParaRPr lang="en-US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94B7C32-17AE-4A7D-B01D-004EC9D42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8"/>
          <a:stretch/>
        </p:blipFill>
        <p:spPr>
          <a:xfrm>
            <a:off x="5371820" y="1640265"/>
            <a:ext cx="5487859" cy="4477792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72731A4-F427-3464-C77C-B7B634BB1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7"/>
          <a:stretch/>
        </p:blipFill>
        <p:spPr>
          <a:xfrm>
            <a:off x="855089" y="2582944"/>
            <a:ext cx="4898571" cy="28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32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381328"/>
              </p:ext>
            </p:extLst>
          </p:nvPr>
        </p:nvGraphicFramePr>
        <p:xfrm>
          <a:off x="374042" y="810705"/>
          <a:ext cx="11437746" cy="581886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24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335173806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3958241081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1126522394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1533202049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4144337328"/>
                    </a:ext>
                  </a:extLst>
                </a:gridCol>
                <a:gridCol w="1455540">
                  <a:extLst>
                    <a:ext uri="{9D8B030D-6E8A-4147-A177-3AD203B41FA5}">
                      <a16:colId xmlns:a16="http://schemas.microsoft.com/office/drawing/2014/main" val="438046005"/>
                    </a:ext>
                  </a:extLst>
                </a:gridCol>
              </a:tblGrid>
              <a:tr h="37085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badi" panose="020B0604020104020204" pitchFamily="34" charset="0"/>
                        </a:rPr>
                        <a:t>Activity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Abadi" panose="020B0604020104020204" pitchFamily="34" charset="0"/>
                        </a:rPr>
                        <a:t>2028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>
                          <a:latin typeface="Abadi" panose="020B0604020104020204" pitchFamily="34" charset="0"/>
                        </a:rPr>
                        <a:t>Grant Milestones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4283527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>
                          <a:latin typeface="Abadi" panose="020B0604020104020204" pitchFamily="34" charset="0"/>
                        </a:rPr>
                        <a:t>Demolition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7125699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>
                          <a:latin typeface="Abadi" panose="020B0604020104020204" pitchFamily="34" charset="0"/>
                        </a:rPr>
                        <a:t>Relocation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Public Improvements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I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II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III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IV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57206769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V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7671183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VI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63295507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Phase VII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6044663"/>
                  </a:ext>
                </a:extLst>
              </a:tr>
              <a:tr h="602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Case </a:t>
                      </a:r>
                      <a:r>
                        <a:rPr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Mgmt</a:t>
                      </a:r>
                      <a:r>
                        <a:rPr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1224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&amp; Supportive Services</a:t>
                      </a:r>
                      <a:endParaRPr lang="en-US" b="1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reeform 4"/>
          <p:cNvSpPr/>
          <p:nvPr/>
        </p:nvSpPr>
        <p:spPr>
          <a:xfrm>
            <a:off x="2076100" y="6125276"/>
            <a:ext cx="9239954" cy="388172"/>
          </a:xfrm>
          <a:custGeom>
            <a:avLst/>
            <a:gdLst>
              <a:gd name="connsiteX0" fmla="*/ 0 w 9506031"/>
              <a:gd name="connsiteY0" fmla="*/ 0 h 325123"/>
              <a:gd name="connsiteX1" fmla="*/ 9343470 w 9506031"/>
              <a:gd name="connsiteY1" fmla="*/ 0 h 325123"/>
              <a:gd name="connsiteX2" fmla="*/ 9506031 w 9506031"/>
              <a:gd name="connsiteY2" fmla="*/ 162562 h 325123"/>
              <a:gd name="connsiteX3" fmla="*/ 9343470 w 9506031"/>
              <a:gd name="connsiteY3" fmla="*/ 325123 h 325123"/>
              <a:gd name="connsiteX4" fmla="*/ 0 w 9506031"/>
              <a:gd name="connsiteY4" fmla="*/ 325123 h 325123"/>
              <a:gd name="connsiteX5" fmla="*/ 162562 w 9506031"/>
              <a:gd name="connsiteY5" fmla="*/ 162562 h 325123"/>
              <a:gd name="connsiteX6" fmla="*/ 0 w 9506031"/>
              <a:gd name="connsiteY6" fmla="*/ 0 h 32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06031" h="325123">
                <a:moveTo>
                  <a:pt x="0" y="0"/>
                </a:moveTo>
                <a:lnTo>
                  <a:pt x="9343470" y="0"/>
                </a:lnTo>
                <a:lnTo>
                  <a:pt x="9506031" y="162562"/>
                </a:lnTo>
                <a:lnTo>
                  <a:pt x="9343470" y="325123"/>
                </a:lnTo>
                <a:lnTo>
                  <a:pt x="0" y="325123"/>
                </a:lnTo>
                <a:lnTo>
                  <a:pt x="162562" y="1625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572" tIns="25337" rIns="187898" bIns="25337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Abadi" panose="020B0604020104020204" pitchFamily="34" charset="0"/>
              </a:rPr>
              <a:t>Case Management &amp; Supportive Services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947F5B-482D-6456-8CE9-2AA67B86CE14}"/>
              </a:ext>
            </a:extLst>
          </p:cNvPr>
          <p:cNvGrpSpPr/>
          <p:nvPr/>
        </p:nvGrpSpPr>
        <p:grpSpPr>
          <a:xfrm>
            <a:off x="2023412" y="1247799"/>
            <a:ext cx="7650651" cy="298906"/>
            <a:chOff x="2023412" y="1247799"/>
            <a:chExt cx="7650651" cy="2989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FA312E-8415-4992-97A0-E8A29A12C719}"/>
                </a:ext>
              </a:extLst>
            </p:cNvPr>
            <p:cNvSpPr/>
            <p:nvPr/>
          </p:nvSpPr>
          <p:spPr>
            <a:xfrm>
              <a:off x="2023412" y="1251430"/>
              <a:ext cx="600075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Award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626BE0D-34F4-4515-AEE8-F7202B74223D}"/>
                </a:ext>
              </a:extLst>
            </p:cNvPr>
            <p:cNvSpPr/>
            <p:nvPr/>
          </p:nvSpPr>
          <p:spPr>
            <a:xfrm>
              <a:off x="3137514" y="1247799"/>
              <a:ext cx="704850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Y1 Funding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D4A216-2BA0-4BE5-942D-611833E7F021}"/>
                </a:ext>
              </a:extLst>
            </p:cNvPr>
            <p:cNvSpPr/>
            <p:nvPr/>
          </p:nvSpPr>
          <p:spPr>
            <a:xfrm>
              <a:off x="4597807" y="1247856"/>
              <a:ext cx="704850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Y2 Funding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624678-36DF-45B9-9EC2-ED13E60A590E}"/>
                </a:ext>
              </a:extLst>
            </p:cNvPr>
            <p:cNvSpPr/>
            <p:nvPr/>
          </p:nvSpPr>
          <p:spPr>
            <a:xfrm>
              <a:off x="6058448" y="1251430"/>
              <a:ext cx="704850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Y3 Funding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8C8E56-522A-4318-9463-AB96CD84CF83}"/>
                </a:ext>
              </a:extLst>
            </p:cNvPr>
            <p:cNvSpPr/>
            <p:nvPr/>
          </p:nvSpPr>
          <p:spPr>
            <a:xfrm>
              <a:off x="7516536" y="1247799"/>
              <a:ext cx="704850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Y4 Funding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4DBEBBA-8AD2-4D20-AE0B-496863C510C6}"/>
                </a:ext>
              </a:extLst>
            </p:cNvPr>
            <p:cNvSpPr/>
            <p:nvPr/>
          </p:nvSpPr>
          <p:spPr>
            <a:xfrm>
              <a:off x="8969213" y="1247799"/>
              <a:ext cx="704850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Y5 Funding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19D01F-8D98-BF7B-2503-6BC1A139EB17}"/>
              </a:ext>
            </a:extLst>
          </p:cNvPr>
          <p:cNvGrpSpPr/>
          <p:nvPr/>
        </p:nvGrpSpPr>
        <p:grpSpPr>
          <a:xfrm>
            <a:off x="2447389" y="1685546"/>
            <a:ext cx="4517942" cy="299701"/>
            <a:chOff x="2453178" y="1714096"/>
            <a:chExt cx="4517942" cy="2997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6F7965-1898-4D62-8ADE-72F871A6383D}"/>
                </a:ext>
              </a:extLst>
            </p:cNvPr>
            <p:cNvSpPr/>
            <p:nvPr/>
          </p:nvSpPr>
          <p:spPr>
            <a:xfrm>
              <a:off x="2453178" y="1714097"/>
              <a:ext cx="1447800" cy="29527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Demo Phase I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B85F7C-AEE5-4BB4-B0A9-4CD11ACDE9B5}"/>
                </a:ext>
              </a:extLst>
            </p:cNvPr>
            <p:cNvSpPr/>
            <p:nvPr/>
          </p:nvSpPr>
          <p:spPr>
            <a:xfrm>
              <a:off x="3988249" y="1714096"/>
              <a:ext cx="1447800" cy="29527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Demo Phase II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E73A93-8B4E-4D33-846A-E47614451D16}"/>
                </a:ext>
              </a:extLst>
            </p:cNvPr>
            <p:cNvSpPr/>
            <p:nvPr/>
          </p:nvSpPr>
          <p:spPr>
            <a:xfrm>
              <a:off x="5523320" y="1718522"/>
              <a:ext cx="1447800" cy="29527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Demo Phase III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7451D8-71A7-57E9-7911-3A678A063A68}"/>
              </a:ext>
            </a:extLst>
          </p:cNvPr>
          <p:cNvGrpSpPr/>
          <p:nvPr/>
        </p:nvGrpSpPr>
        <p:grpSpPr>
          <a:xfrm>
            <a:off x="2301260" y="2114052"/>
            <a:ext cx="2179279" cy="304518"/>
            <a:chOff x="2205622" y="2160669"/>
            <a:chExt cx="2179279" cy="30451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21316D8-8877-46EE-B20F-56857E65D3F3}"/>
                </a:ext>
              </a:extLst>
            </p:cNvPr>
            <p:cNvSpPr/>
            <p:nvPr/>
          </p:nvSpPr>
          <p:spPr>
            <a:xfrm>
              <a:off x="2205622" y="2160669"/>
              <a:ext cx="704850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TPV Q4</a:t>
              </a:r>
              <a:endParaRPr lang="en-US" b="1" dirty="0">
                <a:latin typeface="Abadi" panose="020B0604020104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696BC68-8AB7-423E-8136-56DCC7051354}"/>
                </a:ext>
              </a:extLst>
            </p:cNvPr>
            <p:cNvSpPr/>
            <p:nvPr/>
          </p:nvSpPr>
          <p:spPr>
            <a:xfrm>
              <a:off x="3054123" y="2169912"/>
              <a:ext cx="1330778" cy="2952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Relocation</a:t>
              </a:r>
              <a:endParaRPr lang="en-US" sz="900" b="1" dirty="0">
                <a:latin typeface="Abadi" panose="020B0604020104020204" pitchFamily="34" charset="0"/>
                <a:cs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C0021E-5387-EE88-62D1-39D7CD64CA0E}"/>
              </a:ext>
            </a:extLst>
          </p:cNvPr>
          <p:cNvGrpSpPr/>
          <p:nvPr/>
        </p:nvGrpSpPr>
        <p:grpSpPr>
          <a:xfrm>
            <a:off x="2623487" y="2580026"/>
            <a:ext cx="4639976" cy="301458"/>
            <a:chOff x="2443358" y="2588753"/>
            <a:chExt cx="4639976" cy="30145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36DC2D8-A845-4A81-9522-49D76AC48891}"/>
                </a:ext>
              </a:extLst>
            </p:cNvPr>
            <p:cNvSpPr/>
            <p:nvPr/>
          </p:nvSpPr>
          <p:spPr>
            <a:xfrm>
              <a:off x="2443358" y="2588753"/>
              <a:ext cx="1447800" cy="29527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PI for Phase I and II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B39298-7390-4D77-BC62-7FFCA79EDE90}"/>
                </a:ext>
              </a:extLst>
            </p:cNvPr>
            <p:cNvSpPr/>
            <p:nvPr/>
          </p:nvSpPr>
          <p:spPr>
            <a:xfrm>
              <a:off x="4039446" y="2594936"/>
              <a:ext cx="1447800" cy="29527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PI for Phase III and IV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49FF006-2556-4F1F-8C12-3D33A9E9153A}"/>
                </a:ext>
              </a:extLst>
            </p:cNvPr>
            <p:cNvSpPr/>
            <p:nvPr/>
          </p:nvSpPr>
          <p:spPr>
            <a:xfrm>
              <a:off x="5635534" y="2588753"/>
              <a:ext cx="1447800" cy="29527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Abadi" panose="020B0604020104020204" pitchFamily="34" charset="0"/>
                </a:rPr>
                <a:t>PI for Phase V, VI, VII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3BC9BD-9DA3-7503-D58B-6036B8921F71}"/>
              </a:ext>
            </a:extLst>
          </p:cNvPr>
          <p:cNvGrpSpPr/>
          <p:nvPr/>
        </p:nvGrpSpPr>
        <p:grpSpPr>
          <a:xfrm>
            <a:off x="2438400" y="3005934"/>
            <a:ext cx="5025656" cy="303051"/>
            <a:chOff x="2438400" y="3005934"/>
            <a:chExt cx="5025656" cy="3030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B2C6D9-3E81-497E-8EE5-177575853D44}"/>
                </a:ext>
              </a:extLst>
            </p:cNvPr>
            <p:cNvSpPr/>
            <p:nvPr/>
          </p:nvSpPr>
          <p:spPr>
            <a:xfrm>
              <a:off x="2438400" y="3009014"/>
              <a:ext cx="6572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 Pre-dev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31DD7A7-2D4C-42D6-B8D6-2D17CD96454C}"/>
                </a:ext>
              </a:extLst>
            </p:cNvPr>
            <p:cNvSpPr/>
            <p:nvPr/>
          </p:nvSpPr>
          <p:spPr>
            <a:xfrm>
              <a:off x="3143250" y="3013710"/>
              <a:ext cx="8477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 LIHTC 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B02F9E2-088D-46BF-9FEB-9B624D8A096D}"/>
                </a:ext>
              </a:extLst>
            </p:cNvPr>
            <p:cNvSpPr/>
            <p:nvPr/>
          </p:nvSpPr>
          <p:spPr>
            <a:xfrm>
              <a:off x="4038600" y="3005937"/>
              <a:ext cx="1504950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 NTP + Construction 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544F632-13C7-429A-A432-C7760D02CDDE}"/>
                </a:ext>
              </a:extLst>
            </p:cNvPr>
            <p:cNvSpPr/>
            <p:nvPr/>
          </p:nvSpPr>
          <p:spPr>
            <a:xfrm>
              <a:off x="5591175" y="3005934"/>
              <a:ext cx="1057277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 PIS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2668109-CEAC-4C89-84C8-A8739B10165B}"/>
                </a:ext>
              </a:extLst>
            </p:cNvPr>
            <p:cNvSpPr/>
            <p:nvPr/>
          </p:nvSpPr>
          <p:spPr>
            <a:xfrm>
              <a:off x="6696077" y="3013710"/>
              <a:ext cx="76797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Complete Stabilization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146034-08C2-506E-CC71-77663DF08784}"/>
              </a:ext>
            </a:extLst>
          </p:cNvPr>
          <p:cNvGrpSpPr/>
          <p:nvPr/>
        </p:nvGrpSpPr>
        <p:grpSpPr>
          <a:xfrm>
            <a:off x="3390900" y="3464850"/>
            <a:ext cx="4597029" cy="304917"/>
            <a:chOff x="3390900" y="3464850"/>
            <a:chExt cx="4597029" cy="30491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9DB197B-0E7D-4BDB-A15B-4BDF4B3BEABD}"/>
                </a:ext>
              </a:extLst>
            </p:cNvPr>
            <p:cNvSpPr/>
            <p:nvPr/>
          </p:nvSpPr>
          <p:spPr>
            <a:xfrm>
              <a:off x="3390900" y="3469796"/>
              <a:ext cx="6572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 Pre-dev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A27BD2F-73C1-4609-BC0C-95A3C389A1EF}"/>
                </a:ext>
              </a:extLst>
            </p:cNvPr>
            <p:cNvSpPr/>
            <p:nvPr/>
          </p:nvSpPr>
          <p:spPr>
            <a:xfrm>
              <a:off x="4095750" y="3474492"/>
              <a:ext cx="8477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 LIHTC 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BA16534-A509-4D1D-9A32-69B0BAF67994}"/>
                </a:ext>
              </a:extLst>
            </p:cNvPr>
            <p:cNvSpPr/>
            <p:nvPr/>
          </p:nvSpPr>
          <p:spPr>
            <a:xfrm>
              <a:off x="5045149" y="3466715"/>
              <a:ext cx="1504950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 NTP + Construction 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3C4F9AB-D759-4F20-BCE4-12A3311A3DFA}"/>
                </a:ext>
              </a:extLst>
            </p:cNvPr>
            <p:cNvSpPr/>
            <p:nvPr/>
          </p:nvSpPr>
          <p:spPr>
            <a:xfrm>
              <a:off x="6648452" y="3466716"/>
              <a:ext cx="49396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 PIS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D424CBF-60F4-470E-83F7-DED645174D71}"/>
                </a:ext>
              </a:extLst>
            </p:cNvPr>
            <p:cNvSpPr/>
            <p:nvPr/>
          </p:nvSpPr>
          <p:spPr>
            <a:xfrm>
              <a:off x="7219950" y="3464850"/>
              <a:ext cx="76797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Complete Stabilization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F1AC56-D189-998E-6619-6F64570A2472}"/>
              </a:ext>
            </a:extLst>
          </p:cNvPr>
          <p:cNvGrpSpPr/>
          <p:nvPr/>
        </p:nvGrpSpPr>
        <p:grpSpPr>
          <a:xfrm>
            <a:off x="3867150" y="3925562"/>
            <a:ext cx="5025656" cy="303051"/>
            <a:chOff x="3990975" y="3927498"/>
            <a:chExt cx="5025656" cy="303051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9FC72CC-6248-42A6-A0E0-4A5F263D4ACA}"/>
                </a:ext>
              </a:extLst>
            </p:cNvPr>
            <p:cNvSpPr/>
            <p:nvPr/>
          </p:nvSpPr>
          <p:spPr>
            <a:xfrm>
              <a:off x="3990975" y="3930578"/>
              <a:ext cx="6572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III Pre-dev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4B3B955-0AC3-419E-B80D-E93EADF126ED}"/>
                </a:ext>
              </a:extLst>
            </p:cNvPr>
            <p:cNvSpPr/>
            <p:nvPr/>
          </p:nvSpPr>
          <p:spPr>
            <a:xfrm>
              <a:off x="4695825" y="3935274"/>
              <a:ext cx="8477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III LIHTC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9627488-4DF4-426F-834B-25F28B4F7DB6}"/>
                </a:ext>
              </a:extLst>
            </p:cNvPr>
            <p:cNvSpPr/>
            <p:nvPr/>
          </p:nvSpPr>
          <p:spPr>
            <a:xfrm>
              <a:off x="5591175" y="3927501"/>
              <a:ext cx="1714503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III NTP + Construction 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D177BA8-1EBF-4EA2-83FA-57C86380B2C0}"/>
                </a:ext>
              </a:extLst>
            </p:cNvPr>
            <p:cNvSpPr/>
            <p:nvPr/>
          </p:nvSpPr>
          <p:spPr>
            <a:xfrm>
              <a:off x="7353302" y="3927498"/>
              <a:ext cx="847726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III PIS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927129D-2FD1-4F69-B5CC-56D04C000587}"/>
                </a:ext>
              </a:extLst>
            </p:cNvPr>
            <p:cNvSpPr/>
            <p:nvPr/>
          </p:nvSpPr>
          <p:spPr>
            <a:xfrm>
              <a:off x="8248652" y="3935274"/>
              <a:ext cx="76797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Complete Stabilization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1F681D-945C-FE9E-461D-2448502BEBB1}"/>
              </a:ext>
            </a:extLst>
          </p:cNvPr>
          <p:cNvGrpSpPr/>
          <p:nvPr/>
        </p:nvGrpSpPr>
        <p:grpSpPr>
          <a:xfrm>
            <a:off x="4696805" y="4350585"/>
            <a:ext cx="5392812" cy="303051"/>
            <a:chOff x="4791075" y="4378638"/>
            <a:chExt cx="5392812" cy="30305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D911D5A-BAD7-413D-A9F2-5683E47B78C2}"/>
                </a:ext>
              </a:extLst>
            </p:cNvPr>
            <p:cNvSpPr/>
            <p:nvPr/>
          </p:nvSpPr>
          <p:spPr>
            <a:xfrm>
              <a:off x="4791075" y="4381718"/>
              <a:ext cx="6572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IV Pre-dev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8DD17A8-C070-46C4-95FF-EFD913B38B47}"/>
                </a:ext>
              </a:extLst>
            </p:cNvPr>
            <p:cNvSpPr/>
            <p:nvPr/>
          </p:nvSpPr>
          <p:spPr>
            <a:xfrm>
              <a:off x="5495925" y="4386414"/>
              <a:ext cx="8477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IV LIHTC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7868061-AB94-4F24-A875-85539F7B1DCA}"/>
                </a:ext>
              </a:extLst>
            </p:cNvPr>
            <p:cNvSpPr/>
            <p:nvPr/>
          </p:nvSpPr>
          <p:spPr>
            <a:xfrm>
              <a:off x="6391274" y="4378641"/>
              <a:ext cx="189547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IV NTP + Construction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5D82183-8A9D-4D28-A042-BA9A2BCF0B35}"/>
                </a:ext>
              </a:extLst>
            </p:cNvPr>
            <p:cNvSpPr/>
            <p:nvPr/>
          </p:nvSpPr>
          <p:spPr>
            <a:xfrm>
              <a:off x="8343902" y="4378638"/>
              <a:ext cx="97021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IV PIS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A93D142-0032-4425-B8BE-59168EC1DC9D}"/>
                </a:ext>
              </a:extLst>
            </p:cNvPr>
            <p:cNvSpPr/>
            <p:nvPr/>
          </p:nvSpPr>
          <p:spPr>
            <a:xfrm>
              <a:off x="9415908" y="4386414"/>
              <a:ext cx="76797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Complete Stabilization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D5C83-C36E-AC74-AC29-2E8598222D3B}"/>
              </a:ext>
            </a:extLst>
          </p:cNvPr>
          <p:cNvGrpSpPr/>
          <p:nvPr/>
        </p:nvGrpSpPr>
        <p:grpSpPr>
          <a:xfrm>
            <a:off x="5404004" y="4762169"/>
            <a:ext cx="5025656" cy="303051"/>
            <a:chOff x="5542221" y="4836984"/>
            <a:chExt cx="5025656" cy="30305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5ABFB48-0187-41E7-9AFC-BED0B56147D0}"/>
                </a:ext>
              </a:extLst>
            </p:cNvPr>
            <p:cNvSpPr/>
            <p:nvPr/>
          </p:nvSpPr>
          <p:spPr>
            <a:xfrm>
              <a:off x="5542221" y="4840064"/>
              <a:ext cx="6572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 Pre-dev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4B18172-C841-4A30-B1CA-24D1B87CADC2}"/>
                </a:ext>
              </a:extLst>
            </p:cNvPr>
            <p:cNvSpPr/>
            <p:nvPr/>
          </p:nvSpPr>
          <p:spPr>
            <a:xfrm>
              <a:off x="6247071" y="4844760"/>
              <a:ext cx="8477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 LIHTC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9E1C05F-E8EE-4C56-AAAF-B37F102ECF3E}"/>
                </a:ext>
              </a:extLst>
            </p:cNvPr>
            <p:cNvSpPr/>
            <p:nvPr/>
          </p:nvSpPr>
          <p:spPr>
            <a:xfrm>
              <a:off x="7142421" y="4836987"/>
              <a:ext cx="1504950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 NTP + Construction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8FC7411-034B-4B95-AB16-7AF7A59FDF0A}"/>
                </a:ext>
              </a:extLst>
            </p:cNvPr>
            <p:cNvSpPr/>
            <p:nvPr/>
          </p:nvSpPr>
          <p:spPr>
            <a:xfrm>
              <a:off x="8694996" y="4836984"/>
              <a:ext cx="1057277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 PIS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0B86579-44F8-4AF8-A549-0D89797F361E}"/>
                </a:ext>
              </a:extLst>
            </p:cNvPr>
            <p:cNvSpPr/>
            <p:nvPr/>
          </p:nvSpPr>
          <p:spPr>
            <a:xfrm>
              <a:off x="9799898" y="4844760"/>
              <a:ext cx="767979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Complete Stabilization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71727E-ABD6-B126-CFA5-F20D6ADFE773}"/>
              </a:ext>
            </a:extLst>
          </p:cNvPr>
          <p:cNvGrpSpPr/>
          <p:nvPr/>
        </p:nvGrpSpPr>
        <p:grpSpPr>
          <a:xfrm>
            <a:off x="5967269" y="5215787"/>
            <a:ext cx="5348786" cy="303291"/>
            <a:chOff x="6247071" y="5331111"/>
            <a:chExt cx="5360205" cy="30305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CE77E7F-5665-4A87-8042-4C5EAD35D96A}"/>
                </a:ext>
              </a:extLst>
            </p:cNvPr>
            <p:cNvSpPr/>
            <p:nvPr/>
          </p:nvSpPr>
          <p:spPr>
            <a:xfrm>
              <a:off x="6247071" y="5334191"/>
              <a:ext cx="6572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VI Pre-dev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9ABB295-FF36-4A27-9FCF-2FACF408A7D4}"/>
                </a:ext>
              </a:extLst>
            </p:cNvPr>
            <p:cNvSpPr/>
            <p:nvPr/>
          </p:nvSpPr>
          <p:spPr>
            <a:xfrm>
              <a:off x="6951921" y="5338887"/>
              <a:ext cx="847725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VI LIHTC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F94BE2-02C0-450D-917F-D9DF669DA4B2}"/>
                </a:ext>
              </a:extLst>
            </p:cNvPr>
            <p:cNvSpPr/>
            <p:nvPr/>
          </p:nvSpPr>
          <p:spPr>
            <a:xfrm>
              <a:off x="7847270" y="5331114"/>
              <a:ext cx="1961333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VI NTP + Construction 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8145299-3236-44CE-9BCB-540083012A53}"/>
                </a:ext>
              </a:extLst>
            </p:cNvPr>
            <p:cNvSpPr/>
            <p:nvPr/>
          </p:nvSpPr>
          <p:spPr>
            <a:xfrm>
              <a:off x="9856229" y="5331111"/>
              <a:ext cx="895348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Phase VI PIS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CB7F3F0-6559-4FA7-80D3-C55BDC788249}"/>
                </a:ext>
              </a:extLst>
            </p:cNvPr>
            <p:cNvSpPr/>
            <p:nvPr/>
          </p:nvSpPr>
          <p:spPr>
            <a:xfrm>
              <a:off x="10799203" y="5338887"/>
              <a:ext cx="808073" cy="2952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Complete Stabilization 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897D009-9F97-46FD-BD18-C2A36A60A168}"/>
              </a:ext>
            </a:extLst>
          </p:cNvPr>
          <p:cNvSpPr/>
          <p:nvPr/>
        </p:nvSpPr>
        <p:spPr>
          <a:xfrm>
            <a:off x="9314121" y="5669824"/>
            <a:ext cx="1504950" cy="2952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badi" panose="020B0604020104020204" pitchFamily="34" charset="0"/>
              </a:rPr>
              <a:t>Phase VII NTP + Construction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31D18D-0B0D-3EA6-4C73-7B42BF7C7C7D}"/>
              </a:ext>
            </a:extLst>
          </p:cNvPr>
          <p:cNvSpPr/>
          <p:nvPr/>
        </p:nvSpPr>
        <p:spPr>
          <a:xfrm>
            <a:off x="-3085" y="-8991"/>
            <a:ext cx="12192000" cy="711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58BC41E3-9C5B-D802-309C-FB252524D35E}"/>
              </a:ext>
            </a:extLst>
          </p:cNvPr>
          <p:cNvSpPr txBox="1">
            <a:spLocks/>
          </p:cNvSpPr>
          <p:nvPr/>
        </p:nvSpPr>
        <p:spPr>
          <a:xfrm>
            <a:off x="397279" y="-6089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rgbClr val="000099"/>
                </a:solidFill>
                <a:latin typeface="Abadi" panose="020B0604020104020204" pitchFamily="34" charset="0"/>
              </a:rPr>
              <a:t>Housing Schedule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6568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199180"/>
              </p:ext>
            </p:extLst>
          </p:nvPr>
        </p:nvGraphicFramePr>
        <p:xfrm>
          <a:off x="6057797" y="961976"/>
          <a:ext cx="5100399" cy="2545182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$28,722,251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$14,218,588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$49,429,400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$53,946,600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$530,000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$9,778,499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$156,625,338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373050"/>
              </p:ext>
            </p:extLst>
          </p:nvPr>
        </p:nvGraphicFramePr>
        <p:xfrm>
          <a:off x="6057797" y="3587065"/>
          <a:ext cx="5100399" cy="228236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0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$21,277,749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$14,281,412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$4,736,668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$12,200,000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0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$1,500,000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0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$53,995,829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499467"/>
              </p:ext>
            </p:extLst>
          </p:nvPr>
        </p:nvGraphicFramePr>
        <p:xfrm>
          <a:off x="3917576" y="5969595"/>
          <a:ext cx="4453665" cy="431205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039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205">
                <a:tc>
                  <a:txBody>
                    <a:bodyPr/>
                    <a:lstStyle/>
                    <a:p>
                      <a:pPr algn="l"/>
                      <a:r>
                        <a:rPr lang="en-US" sz="1400" spc="5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400" spc="50" baseline="0" dirty="0">
                          <a:latin typeface="Abadi" panose="020B0604020104020204" pitchFamily="34" charset="0"/>
                        </a:rPr>
                        <a:t>DEVELOPMENT COST</a:t>
                      </a:r>
                      <a:endParaRPr lang="en-US" sz="1400" b="1" spc="5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badi" panose="020B0604020104020204" pitchFamily="34" charset="0"/>
                        </a:rPr>
                        <a:t>$210,621,167</a:t>
                      </a:r>
                      <a:endParaRPr lang="en-US" sz="1400" b="1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030982"/>
              </p:ext>
            </p:extLst>
          </p:nvPr>
        </p:nvGraphicFramePr>
        <p:xfrm>
          <a:off x="886609" y="961976"/>
          <a:ext cx="5057981" cy="2548728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Acquisition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$0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$121,242,619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$8,066,689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$1,619,310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$6,778,399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$2,274,178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$16,644,143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$156,625,338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280234"/>
              </p:ext>
            </p:extLst>
          </p:nvPr>
        </p:nvGraphicFramePr>
        <p:xfrm>
          <a:off x="886609" y="3588839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$15,000,000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77906035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$20,909,191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$5,200,000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$8,836,638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$53,995,829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7A96A9E-ACB4-E0BB-8208-05CAFE5273CC}"/>
              </a:ext>
            </a:extLst>
          </p:cNvPr>
          <p:cNvSpPr/>
          <p:nvPr/>
        </p:nvSpPr>
        <p:spPr>
          <a:xfrm>
            <a:off x="-3085" y="-8991"/>
            <a:ext cx="12192000" cy="711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BE250D-B58F-BDC0-8F42-7FCFF8E8D1AB}"/>
              </a:ext>
            </a:extLst>
          </p:cNvPr>
          <p:cNvSpPr txBox="1">
            <a:spLocks/>
          </p:cNvSpPr>
          <p:nvPr/>
        </p:nvSpPr>
        <p:spPr>
          <a:xfrm>
            <a:off x="397279" y="-6089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rgbClr val="000099"/>
                </a:solidFill>
                <a:latin typeface="Abadi" panose="020B0604020104020204" pitchFamily="34" charset="0"/>
              </a:rPr>
              <a:t>All Phases Sources &amp; Uses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42992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3264" y="1461204"/>
            <a:ext cx="64020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Abadi" panose="020B0604020104020204" pitchFamily="34" charset="0"/>
              </a:rPr>
              <a:t>Tenant Protection Vouchers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badi" panose="020B0604020104020204" pitchFamily="34" charset="0"/>
              </a:rPr>
              <a:t>Requested 271 TPVs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Abadi" panose="020B06040201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Abadi" panose="020B0604020104020204" pitchFamily="34" charset="0"/>
              </a:rPr>
              <a:t>Relocation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" panose="020B0604020104020204" pitchFamily="34" charset="0"/>
              </a:rPr>
              <a:t>Priority return rights for all current Comanche Park Residents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" panose="020B0604020104020204" pitchFamily="34" charset="0"/>
              </a:rPr>
              <a:t>Pre-relocation counseling to ensure residents are moving to areas of opportunity (good schools, jobs,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" panose="020B0604020104020204" pitchFamily="34" charset="0"/>
              </a:rPr>
              <a:t>Offers services prior to relocation and during the transformation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" panose="020B0604020104020204" pitchFamily="34" charset="0"/>
              </a:rPr>
              <a:t>Helps residents address barriers that might hinder their return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089FD-9E20-4317-B517-7354F8932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89" y="1325563"/>
            <a:ext cx="3813153" cy="50167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B88503-B3EA-75D7-FFE5-4EAEB4F0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Relocation and Returns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09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8208" y="1182257"/>
            <a:ext cx="6423947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Comanche Park families relocated off-site </a:t>
            </a:r>
            <a:br>
              <a:rPr lang="en-US" sz="2200" dirty="0">
                <a:latin typeface="Abadi" panose="020B0604020104020204" pitchFamily="34" charset="0"/>
              </a:rPr>
            </a:br>
            <a:r>
              <a:rPr lang="en-US" sz="2200" b="1" dirty="0">
                <a:latin typeface="Abadi" panose="020B0604020104020204" pitchFamily="34" charset="0"/>
              </a:rPr>
              <a:t>(2023-2024)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Comanche Park demolition </a:t>
            </a:r>
            <a:r>
              <a:rPr lang="en-US" sz="2200" b="1" dirty="0">
                <a:latin typeface="Abadi" panose="020B0604020104020204" pitchFamily="34" charset="0"/>
              </a:rPr>
              <a:t>(2022-2024)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Residents relocate/return to completed     Phases I, II, III </a:t>
            </a:r>
            <a:r>
              <a:rPr lang="en-US" sz="2200" b="1" dirty="0">
                <a:latin typeface="Abadi" panose="020B0604020104020204" pitchFamily="34" charset="0"/>
              </a:rPr>
              <a:t>(2024-2025)</a:t>
            </a:r>
            <a:endParaRPr lang="en-US" sz="2200" b="1" dirty="0">
              <a:latin typeface="Abadi" panose="020B0604020104020204" pitchFamily="34" charset="0"/>
              <a:cs typeface="Calibri"/>
            </a:endParaRP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Residents return to completed Phases IV, V, VI </a:t>
            </a:r>
            <a:r>
              <a:rPr lang="en-US" sz="2200" b="1" dirty="0">
                <a:latin typeface="Abadi" panose="020B0604020104020204" pitchFamily="34" charset="0"/>
              </a:rPr>
              <a:t>(2026-2027)</a:t>
            </a:r>
            <a:endParaRPr lang="en-US" sz="2200" b="1" dirty="0">
              <a:latin typeface="Abadi" panose="020B0604020104020204" pitchFamily="34" charset="0"/>
              <a:cs typeface="Calibri"/>
            </a:endParaRP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Single Family Development Complete Phase VII </a:t>
            </a:r>
            <a:r>
              <a:rPr lang="en-US" sz="2200" b="1" dirty="0">
                <a:latin typeface="Abadi" panose="020B0604020104020204" pitchFamily="34" charset="0"/>
              </a:rPr>
              <a:t>(2028)</a:t>
            </a:r>
            <a:endParaRPr lang="en-US" sz="2200" b="1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dirty="0">
                <a:latin typeface="Abadi" panose="020B0604020104020204" pitchFamily="34" charset="0"/>
              </a:rPr>
              <a:t>	</a:t>
            </a:r>
            <a:r>
              <a:rPr lang="en-US" sz="2200" b="1" dirty="0">
                <a:latin typeface="Abadi" panose="020B0604020104020204" pitchFamily="34" charset="0"/>
              </a:rPr>
              <a:t>Phase I  </a:t>
            </a:r>
            <a:r>
              <a:rPr lang="en-US" sz="2200" dirty="0">
                <a:latin typeface="Abadi" panose="020B0604020104020204" pitchFamily="34" charset="0"/>
              </a:rPr>
              <a:t>-  100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dirty="0">
                <a:latin typeface="Abadi" panose="020B0604020104020204" pitchFamily="34" charset="0"/>
              </a:rPr>
              <a:t>	</a:t>
            </a:r>
            <a:r>
              <a:rPr lang="en-US" sz="2200" b="1" dirty="0">
                <a:latin typeface="Abadi" panose="020B0604020104020204" pitchFamily="34" charset="0"/>
              </a:rPr>
              <a:t>Phase II  </a:t>
            </a:r>
            <a:r>
              <a:rPr lang="en-US" sz="2200" dirty="0">
                <a:latin typeface="Abadi" panose="020B0604020104020204" pitchFamily="34" charset="0"/>
              </a:rPr>
              <a:t>-   94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dirty="0">
                <a:latin typeface="Abadi" panose="020B0604020104020204" pitchFamily="34" charset="0"/>
              </a:rPr>
              <a:t>	</a:t>
            </a:r>
            <a:r>
              <a:rPr lang="en-US" sz="2200" b="1" dirty="0">
                <a:latin typeface="Abadi" panose="020B0604020104020204" pitchFamily="34" charset="0"/>
              </a:rPr>
              <a:t>Phase III  </a:t>
            </a:r>
            <a:r>
              <a:rPr lang="en-US" sz="2200" dirty="0">
                <a:latin typeface="Abadi" panose="020B0604020104020204" pitchFamily="34" charset="0"/>
              </a:rPr>
              <a:t>-  81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dirty="0">
                <a:latin typeface="Abadi" panose="020B0604020104020204" pitchFamily="34" charset="0"/>
              </a:rPr>
              <a:t>	</a:t>
            </a:r>
            <a:r>
              <a:rPr lang="en-US" sz="2200" b="1" dirty="0">
                <a:latin typeface="Abadi" panose="020B0604020104020204" pitchFamily="34" charset="0"/>
              </a:rPr>
              <a:t>Phase IV </a:t>
            </a:r>
            <a:r>
              <a:rPr lang="en-US" sz="2200" dirty="0">
                <a:latin typeface="Abadi" panose="020B0604020104020204" pitchFamily="34" charset="0"/>
              </a:rPr>
              <a:t>-  72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dirty="0">
                <a:latin typeface="Abadi" panose="020B0604020104020204" pitchFamily="34" charset="0"/>
              </a:rPr>
              <a:t>	</a:t>
            </a:r>
            <a:r>
              <a:rPr lang="en-US" sz="2200" b="1" dirty="0">
                <a:latin typeface="Abadi" panose="020B0604020104020204" pitchFamily="34" charset="0"/>
              </a:rPr>
              <a:t>Phase V  </a:t>
            </a:r>
            <a:r>
              <a:rPr lang="en-US" sz="2200" dirty="0">
                <a:latin typeface="Abadi" panose="020B0604020104020204" pitchFamily="34" charset="0"/>
              </a:rPr>
              <a:t>-  96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dirty="0">
                <a:latin typeface="Abadi" panose="020B0604020104020204" pitchFamily="34" charset="0"/>
              </a:rPr>
              <a:t>	</a:t>
            </a:r>
            <a:r>
              <a:rPr lang="en-US" sz="2200" b="1" dirty="0">
                <a:latin typeface="Abadi" panose="020B0604020104020204" pitchFamily="34" charset="0"/>
              </a:rPr>
              <a:t>Phase VI  </a:t>
            </a:r>
            <a:r>
              <a:rPr lang="en-US" sz="2200" dirty="0">
                <a:latin typeface="Abadi" panose="020B0604020104020204" pitchFamily="34" charset="0"/>
              </a:rPr>
              <a:t>-  102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algn="ctr" fontAlgn="b"/>
            <a:r>
              <a:rPr lang="en-US" sz="2200" b="1" dirty="0">
                <a:latin typeface="Abadi" panose="020B0604020104020204" pitchFamily="34" charset="0"/>
              </a:rPr>
              <a:t>	Phase VII  </a:t>
            </a:r>
            <a:r>
              <a:rPr lang="en-US" sz="2200" dirty="0">
                <a:latin typeface="Abadi" panose="020B0604020104020204" pitchFamily="34" charset="0"/>
              </a:rPr>
              <a:t>-  8 Units</a:t>
            </a:r>
            <a:endParaRPr lang="en-US" sz="2200" dirty="0">
              <a:latin typeface="Abadi" panose="020B0604020104020204" pitchFamily="34" charset="0"/>
              <a:cs typeface="Calibri"/>
            </a:endParaRPr>
          </a:p>
          <a:p>
            <a:pPr fontAlgn="b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55827-5833-47C9-8D1A-EB59B5E6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15" y="1325563"/>
            <a:ext cx="3811227" cy="50142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A37CF6-BAD5-B347-B8DD-FD20CC3F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Relocation, Demolition, Phasing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1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DD521-8B39-D42A-62CA-921291E17BD2}"/>
              </a:ext>
            </a:extLst>
          </p:cNvPr>
          <p:cNvSpPr/>
          <p:nvPr/>
        </p:nvSpPr>
        <p:spPr>
          <a:xfrm>
            <a:off x="0" y="0"/>
            <a:ext cx="12192000" cy="11217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B3B9-49A7-ACA9-FD72-11F2FA9A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Housing Team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F78DABCF-6CBB-9569-3A35-00DBE7C6D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72" y="536960"/>
            <a:ext cx="1268156" cy="1169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7F3FEC-4305-8583-85F7-58F8089CE432}"/>
              </a:ext>
            </a:extLst>
          </p:cNvPr>
          <p:cNvSpPr/>
          <p:nvPr/>
        </p:nvSpPr>
        <p:spPr>
          <a:xfrm>
            <a:off x="0" y="6636470"/>
            <a:ext cx="12192000" cy="22153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358CF4-4717-C3E1-940D-4E03085AF1F5}"/>
              </a:ext>
            </a:extLst>
          </p:cNvPr>
          <p:cNvGrpSpPr/>
          <p:nvPr/>
        </p:nvGrpSpPr>
        <p:grpSpPr>
          <a:xfrm>
            <a:off x="1998085" y="1487522"/>
            <a:ext cx="8195830" cy="1476410"/>
            <a:chOff x="5828" y="0"/>
            <a:chExt cx="8195830" cy="147641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34A1F3-0FC2-204A-4380-E501A1568FF5}"/>
                </a:ext>
              </a:extLst>
            </p:cNvPr>
            <p:cNvSpPr/>
            <p:nvPr/>
          </p:nvSpPr>
          <p:spPr>
            <a:xfrm>
              <a:off x="5828" y="0"/>
              <a:ext cx="8195830" cy="14764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angle: Rounded Corners 4">
              <a:extLst>
                <a:ext uri="{FF2B5EF4-FFF2-40B4-BE49-F238E27FC236}">
                  <a16:creationId xmlns:a16="http://schemas.microsoft.com/office/drawing/2014/main" id="{F20764B1-7A1F-2B82-856D-8A5B9506E8D6}"/>
                </a:ext>
              </a:extLst>
            </p:cNvPr>
            <p:cNvSpPr txBox="1"/>
            <p:nvPr/>
          </p:nvSpPr>
          <p:spPr>
            <a:xfrm>
              <a:off x="49071" y="43243"/>
              <a:ext cx="8109344" cy="1389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2400" b="1" kern="1200" dirty="0">
                  <a:latin typeface="Abadi" panose="020B0604020104020204" pitchFamily="34" charset="0"/>
                </a:rPr>
                <a:t>Housing Authority of the City of Tulsa</a:t>
              </a:r>
            </a:p>
            <a:p>
              <a:pPr marL="0" lvl="0" indent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2400" b="1" kern="1200" dirty="0">
                  <a:latin typeface="Abadi" panose="020B0604020104020204" pitchFamily="34" charset="0"/>
                </a:rPr>
                <a:t>(Lead Applicant/Co-Developer) 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28A6BA-6EB7-1BED-59F8-32FDDEB84B88}"/>
              </a:ext>
            </a:extLst>
          </p:cNvPr>
          <p:cNvGrpSpPr/>
          <p:nvPr/>
        </p:nvGrpSpPr>
        <p:grpSpPr>
          <a:xfrm>
            <a:off x="1995171" y="3107888"/>
            <a:ext cx="8195830" cy="1476410"/>
            <a:chOff x="2914" y="1620366"/>
            <a:chExt cx="8195830" cy="147641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6B4C7BA-510B-BBB5-D0ED-BE98D75927C8}"/>
                </a:ext>
              </a:extLst>
            </p:cNvPr>
            <p:cNvSpPr/>
            <p:nvPr/>
          </p:nvSpPr>
          <p:spPr>
            <a:xfrm>
              <a:off x="2914" y="1620366"/>
              <a:ext cx="8195830" cy="14764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: Rounded Corners 6">
              <a:extLst>
                <a:ext uri="{FF2B5EF4-FFF2-40B4-BE49-F238E27FC236}">
                  <a16:creationId xmlns:a16="http://schemas.microsoft.com/office/drawing/2014/main" id="{396F1B13-FEDD-BA55-BDD3-C24669DDBABE}"/>
                </a:ext>
              </a:extLst>
            </p:cNvPr>
            <p:cNvSpPr txBox="1"/>
            <p:nvPr/>
          </p:nvSpPr>
          <p:spPr>
            <a:xfrm>
              <a:off x="46157" y="1663609"/>
              <a:ext cx="8109344" cy="1389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Abadi" panose="020B0604020104020204" pitchFamily="34" charset="0"/>
                </a:rPr>
                <a:t>HOUSING</a:t>
              </a:r>
            </a:p>
            <a:p>
              <a:pPr marL="0" lvl="0" indent="0" algn="ctr" defTabSz="711200">
                <a:spcBef>
                  <a:spcPct val="0"/>
                </a:spcBef>
                <a:buNone/>
              </a:pPr>
              <a:r>
                <a:rPr lang="en-US" sz="2400" b="1" kern="1200" dirty="0">
                  <a:latin typeface="Abadi" panose="020B0604020104020204" pitchFamily="34" charset="0"/>
                </a:rPr>
                <a:t>Pennrose</a:t>
              </a:r>
              <a:endParaRPr lang="en-US" sz="2400" b="1" dirty="0">
                <a:latin typeface="Abadi" panose="020B0604020104020204" pitchFamily="34" charset="0"/>
              </a:endParaRPr>
            </a:p>
            <a:p>
              <a:pPr marL="0" lvl="0" indent="0" algn="ctr" defTabSz="711200">
                <a:spcBef>
                  <a:spcPct val="0"/>
                </a:spcBef>
                <a:buNone/>
              </a:pPr>
              <a:r>
                <a:rPr lang="en-US" sz="2400" b="1" kern="1200" dirty="0">
                  <a:latin typeface="Abadi" panose="020B0604020104020204" pitchFamily="34" charset="0"/>
                </a:rPr>
                <a:t>(Housing Lead/Co-Developer)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1CB648-641B-0573-93E9-4EAD115CA69A}"/>
              </a:ext>
            </a:extLst>
          </p:cNvPr>
          <p:cNvGrpSpPr/>
          <p:nvPr/>
        </p:nvGrpSpPr>
        <p:grpSpPr>
          <a:xfrm>
            <a:off x="1995171" y="4728052"/>
            <a:ext cx="988163" cy="1476410"/>
            <a:chOff x="2914" y="3240530"/>
            <a:chExt cx="988163" cy="147641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654B58-3B94-10B2-2ACB-397CD35C6ECE}"/>
                </a:ext>
              </a:extLst>
            </p:cNvPr>
            <p:cNvSpPr/>
            <p:nvPr/>
          </p:nvSpPr>
          <p:spPr>
            <a:xfrm>
              <a:off x="2914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angle: Rounded Corners 8">
              <a:extLst>
                <a:ext uri="{FF2B5EF4-FFF2-40B4-BE49-F238E27FC236}">
                  <a16:creationId xmlns:a16="http://schemas.microsoft.com/office/drawing/2014/main" id="{80BF9063-E36C-D546-BDAA-C0D96E36FF6D}"/>
                </a:ext>
              </a:extLst>
            </p:cNvPr>
            <p:cNvSpPr txBox="1"/>
            <p:nvPr/>
          </p:nvSpPr>
          <p:spPr>
            <a:xfrm>
              <a:off x="31856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Abadi" panose="020B0604020104020204" pitchFamily="34" charset="0"/>
                </a:rPr>
                <a:t>George Kaiser Family Foundation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816C88-3E25-4D20-1D7E-C5863755774E}"/>
              </a:ext>
            </a:extLst>
          </p:cNvPr>
          <p:cNvGrpSpPr/>
          <p:nvPr/>
        </p:nvGrpSpPr>
        <p:grpSpPr>
          <a:xfrm>
            <a:off x="3024838" y="4728052"/>
            <a:ext cx="988163" cy="1476410"/>
            <a:chOff x="1032581" y="3240530"/>
            <a:chExt cx="988163" cy="147641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FD667FF-8D07-9B98-0EDB-99E7D542478B}"/>
                </a:ext>
              </a:extLst>
            </p:cNvPr>
            <p:cNvSpPr/>
            <p:nvPr/>
          </p:nvSpPr>
          <p:spPr>
            <a:xfrm>
              <a:off x="1032581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: Rounded Corners 10">
              <a:extLst>
                <a:ext uri="{FF2B5EF4-FFF2-40B4-BE49-F238E27FC236}">
                  <a16:creationId xmlns:a16="http://schemas.microsoft.com/office/drawing/2014/main" id="{E57A3655-855B-ED08-1A01-B16519AA2EC4}"/>
                </a:ext>
              </a:extLst>
            </p:cNvPr>
            <p:cNvSpPr txBox="1"/>
            <p:nvPr/>
          </p:nvSpPr>
          <p:spPr>
            <a:xfrm>
              <a:off x="1061523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Abadi" panose="020B0604020104020204" pitchFamily="34" charset="0"/>
                </a:rPr>
                <a:t>Anne &amp; Henry </a:t>
              </a:r>
              <a:r>
                <a:rPr lang="en-US" sz="1100" b="1" kern="1200" dirty="0" err="1">
                  <a:latin typeface="Abadi" panose="020B0604020104020204" pitchFamily="34" charset="0"/>
                </a:rPr>
                <a:t>Zarrow</a:t>
              </a:r>
              <a:r>
                <a:rPr lang="en-US" sz="1100" b="1" kern="1200" dirty="0">
                  <a:latin typeface="Abadi" panose="020B0604020104020204" pitchFamily="34" charset="0"/>
                </a:rPr>
                <a:t> Foundation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B8E991-45CA-464C-FEB4-C16C33E2BD65}"/>
              </a:ext>
            </a:extLst>
          </p:cNvPr>
          <p:cNvGrpSpPr/>
          <p:nvPr/>
        </p:nvGrpSpPr>
        <p:grpSpPr>
          <a:xfrm>
            <a:off x="4054504" y="4728052"/>
            <a:ext cx="988163" cy="1476410"/>
            <a:chOff x="2062247" y="3240530"/>
            <a:chExt cx="988163" cy="147641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A8F66F0-DEE1-8DA1-1F0B-75C4E874197D}"/>
                </a:ext>
              </a:extLst>
            </p:cNvPr>
            <p:cNvSpPr/>
            <p:nvPr/>
          </p:nvSpPr>
          <p:spPr>
            <a:xfrm>
              <a:off x="2062247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: Rounded Corners 12">
              <a:extLst>
                <a:ext uri="{FF2B5EF4-FFF2-40B4-BE49-F238E27FC236}">
                  <a16:creationId xmlns:a16="http://schemas.microsoft.com/office/drawing/2014/main" id="{8CCA1918-E768-9398-D2D3-CEE19ADF40B4}"/>
                </a:ext>
              </a:extLst>
            </p:cNvPr>
            <p:cNvSpPr txBox="1"/>
            <p:nvPr/>
          </p:nvSpPr>
          <p:spPr>
            <a:xfrm>
              <a:off x="2091189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Abadi" panose="020B0604020104020204" pitchFamily="34" charset="0"/>
                </a:rPr>
                <a:t>Ascension St. John Foundation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FCFBBE-C80E-4FAC-15B8-1D4ED8E5B4B1}"/>
              </a:ext>
            </a:extLst>
          </p:cNvPr>
          <p:cNvGrpSpPr/>
          <p:nvPr/>
        </p:nvGrpSpPr>
        <p:grpSpPr>
          <a:xfrm>
            <a:off x="5084171" y="4728052"/>
            <a:ext cx="988163" cy="1476410"/>
            <a:chOff x="3091914" y="3240530"/>
            <a:chExt cx="988163" cy="147641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781AE97-D9F6-2E14-1E93-A42BE9A1F359}"/>
                </a:ext>
              </a:extLst>
            </p:cNvPr>
            <p:cNvSpPr/>
            <p:nvPr/>
          </p:nvSpPr>
          <p:spPr>
            <a:xfrm>
              <a:off x="3091914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14">
              <a:extLst>
                <a:ext uri="{FF2B5EF4-FFF2-40B4-BE49-F238E27FC236}">
                  <a16:creationId xmlns:a16="http://schemas.microsoft.com/office/drawing/2014/main" id="{81FC8768-2EB0-6398-C853-10323B4A91B9}"/>
                </a:ext>
              </a:extLst>
            </p:cNvPr>
            <p:cNvSpPr txBox="1"/>
            <p:nvPr/>
          </p:nvSpPr>
          <p:spPr>
            <a:xfrm>
              <a:off x="3120856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Abadi" panose="020B0604020104020204" pitchFamily="34" charset="0"/>
                </a:rPr>
                <a:t>Charles and Lynn Schusterman Family Philanthropies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F9CD7C-EF97-765F-B732-869DC87AD26F}"/>
              </a:ext>
            </a:extLst>
          </p:cNvPr>
          <p:cNvGrpSpPr/>
          <p:nvPr/>
        </p:nvGrpSpPr>
        <p:grpSpPr>
          <a:xfrm>
            <a:off x="6113837" y="4728254"/>
            <a:ext cx="988163" cy="1476410"/>
            <a:chOff x="4121580" y="3240732"/>
            <a:chExt cx="988163" cy="147641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21F3F02-909F-54DB-1B1D-3FEFBAD70535}"/>
                </a:ext>
              </a:extLst>
            </p:cNvPr>
            <p:cNvSpPr/>
            <p:nvPr/>
          </p:nvSpPr>
          <p:spPr>
            <a:xfrm>
              <a:off x="4121580" y="3240732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: Rounded Corners 16">
              <a:extLst>
                <a:ext uri="{FF2B5EF4-FFF2-40B4-BE49-F238E27FC236}">
                  <a16:creationId xmlns:a16="http://schemas.microsoft.com/office/drawing/2014/main" id="{37586529-8A77-F111-54AD-FD9D24330EE3}"/>
                </a:ext>
              </a:extLst>
            </p:cNvPr>
            <p:cNvSpPr txBox="1"/>
            <p:nvPr/>
          </p:nvSpPr>
          <p:spPr>
            <a:xfrm>
              <a:off x="4150522" y="3269674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1200" dirty="0">
                  <a:latin typeface="Abadi" panose="020B0604020104020204" pitchFamily="34" charset="0"/>
                </a:rPr>
                <a:t>Oklahoma Housing Finance Agency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6B8E26-D209-E622-5097-C7FD96E599A6}"/>
              </a:ext>
            </a:extLst>
          </p:cNvPr>
          <p:cNvGrpSpPr/>
          <p:nvPr/>
        </p:nvGrpSpPr>
        <p:grpSpPr>
          <a:xfrm>
            <a:off x="7143504" y="4728052"/>
            <a:ext cx="988163" cy="1476410"/>
            <a:chOff x="5151247" y="3240530"/>
            <a:chExt cx="988163" cy="147641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5621D2A-9E83-231A-5E96-EACBA7080FC5}"/>
                </a:ext>
              </a:extLst>
            </p:cNvPr>
            <p:cNvSpPr/>
            <p:nvPr/>
          </p:nvSpPr>
          <p:spPr>
            <a:xfrm>
              <a:off x="5151247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18">
              <a:extLst>
                <a:ext uri="{FF2B5EF4-FFF2-40B4-BE49-F238E27FC236}">
                  <a16:creationId xmlns:a16="http://schemas.microsoft.com/office/drawing/2014/main" id="{09AA24C5-FA07-A7B2-BB30-7CF61F22B21D}"/>
                </a:ext>
              </a:extLst>
            </p:cNvPr>
            <p:cNvSpPr txBox="1"/>
            <p:nvPr/>
          </p:nvSpPr>
          <p:spPr>
            <a:xfrm>
              <a:off x="5180189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latin typeface="Abadi" panose="020B0604020104020204" pitchFamily="34" charset="0"/>
                </a:rPr>
                <a:t>The City of Tulsa and the Housing Authority of the City of Tulsa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F0FCC9-7AB1-A897-7E86-7C367028851D}"/>
              </a:ext>
            </a:extLst>
          </p:cNvPr>
          <p:cNvGrpSpPr/>
          <p:nvPr/>
        </p:nvGrpSpPr>
        <p:grpSpPr>
          <a:xfrm>
            <a:off x="8173171" y="4728052"/>
            <a:ext cx="988163" cy="1476410"/>
            <a:chOff x="6180914" y="3240530"/>
            <a:chExt cx="988163" cy="147641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2044715-EE8A-2232-E36F-40CD9DB84AB6}"/>
                </a:ext>
              </a:extLst>
            </p:cNvPr>
            <p:cNvSpPr/>
            <p:nvPr/>
          </p:nvSpPr>
          <p:spPr>
            <a:xfrm>
              <a:off x="6180914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BBB708CA-8564-53AC-56D4-83C4BAD03CEB}"/>
                </a:ext>
              </a:extLst>
            </p:cNvPr>
            <p:cNvSpPr txBox="1"/>
            <p:nvPr/>
          </p:nvSpPr>
          <p:spPr>
            <a:xfrm>
              <a:off x="6209856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1200" dirty="0">
                  <a:latin typeface="Abadi" panose="020B0604020104020204" pitchFamily="34" charset="0"/>
                </a:rPr>
                <a:t>M&amp;T Realty  Capital Corporation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EA7BB1-75CF-A714-A2E3-E1B3E82A7DFD}"/>
              </a:ext>
            </a:extLst>
          </p:cNvPr>
          <p:cNvGrpSpPr/>
          <p:nvPr/>
        </p:nvGrpSpPr>
        <p:grpSpPr>
          <a:xfrm>
            <a:off x="9202837" y="4728052"/>
            <a:ext cx="988163" cy="1476410"/>
            <a:chOff x="7210580" y="3240530"/>
            <a:chExt cx="988163" cy="14764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1E7608-88CE-5AA8-8054-DF321CFF1CE3}"/>
                </a:ext>
              </a:extLst>
            </p:cNvPr>
            <p:cNvSpPr/>
            <p:nvPr/>
          </p:nvSpPr>
          <p:spPr>
            <a:xfrm>
              <a:off x="7210580" y="3240530"/>
              <a:ext cx="988163" cy="1476410"/>
            </a:xfrm>
            <a:prstGeom prst="roundRect">
              <a:avLst>
                <a:gd name="adj" fmla="val 10000"/>
              </a:avLst>
            </a:prstGeom>
            <a:solidFill>
              <a:srgbClr val="649E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44B4C82-D6B8-FF25-96F2-09206AD7BEBA}"/>
                </a:ext>
              </a:extLst>
            </p:cNvPr>
            <p:cNvSpPr txBox="1"/>
            <p:nvPr/>
          </p:nvSpPr>
          <p:spPr>
            <a:xfrm>
              <a:off x="7239522" y="3269472"/>
              <a:ext cx="930279" cy="1418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1200" dirty="0">
                  <a:latin typeface="Abadi" panose="020B0604020104020204" pitchFamily="34" charset="0"/>
                </a:rPr>
                <a:t>RBC Capital Markets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6208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41267-86A4-759F-5C79-4E376E273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Clean Phase I ESA </a:t>
            </a:r>
            <a:endParaRPr lang="en-US" i="1" dirty="0">
              <a:latin typeface="Abadi" panose="020B0604020104020204" pitchFamily="34" charset="0"/>
              <a:cs typeface="Calibri"/>
            </a:endParaRPr>
          </a:p>
          <a:p>
            <a:r>
              <a:rPr lang="en-US" dirty="0">
                <a:latin typeface="Abadi" panose="020B0604020104020204" pitchFamily="34" charset="0"/>
              </a:rPr>
              <a:t>Full site control </a:t>
            </a:r>
            <a:endParaRPr lang="en-US" dirty="0">
              <a:latin typeface="Abadi" panose="020B0604020104020204" pitchFamily="34" charset="0"/>
              <a:cs typeface="Calibri"/>
            </a:endParaRPr>
          </a:p>
          <a:p>
            <a:pPr lvl="1"/>
            <a:r>
              <a:rPr lang="en-US" dirty="0">
                <a:latin typeface="Abadi" panose="020B0604020104020204" pitchFamily="34" charset="0"/>
              </a:rPr>
              <a:t>Comanche Park </a:t>
            </a:r>
            <a:endParaRPr lang="en-US" dirty="0">
              <a:latin typeface="Abadi" panose="020B0604020104020204" pitchFamily="34" charset="0"/>
              <a:cs typeface="Calibri"/>
            </a:endParaRPr>
          </a:p>
          <a:p>
            <a:pPr lvl="1"/>
            <a:r>
              <a:rPr lang="en-US" dirty="0">
                <a:latin typeface="Abadi" panose="020B0604020104020204" pitchFamily="34" charset="0"/>
              </a:rPr>
              <a:t>Phase I</a:t>
            </a:r>
            <a:endParaRPr lang="en-US" dirty="0">
              <a:latin typeface="Abadi" panose="020B0604020104020204" pitchFamily="34" charset="0"/>
              <a:cs typeface="Calibri"/>
            </a:endParaRPr>
          </a:p>
          <a:p>
            <a:r>
              <a:rPr lang="en-US" dirty="0">
                <a:latin typeface="Abadi" panose="020B0604020104020204" pitchFamily="34" charset="0"/>
              </a:rPr>
              <a:t>Section 18 demolition application submitted and under SAC review</a:t>
            </a:r>
            <a:endParaRPr lang="en-US" dirty="0">
              <a:latin typeface="Abadi" panose="020B0604020104020204" pitchFamily="34" charset="0"/>
              <a:cs typeface="Calibri"/>
            </a:endParaRPr>
          </a:p>
          <a:p>
            <a:r>
              <a:rPr lang="en-US" dirty="0">
                <a:latin typeface="Abadi" panose="020B0604020104020204" pitchFamily="34" charset="0"/>
              </a:rPr>
              <a:t>Part 58 clearance </a:t>
            </a:r>
            <a:endParaRPr lang="en-US" dirty="0">
              <a:latin typeface="Abadi" panose="020B0604020104020204" pitchFamily="34" charset="0"/>
              <a:cs typeface="Calibri"/>
            </a:endParaRPr>
          </a:p>
          <a:p>
            <a:r>
              <a:rPr lang="en-US" dirty="0">
                <a:latin typeface="Abadi" panose="020B0604020104020204" pitchFamily="34" charset="0"/>
              </a:rPr>
              <a:t>9% set aside in the QAP</a:t>
            </a:r>
            <a:endParaRPr lang="en-US" dirty="0">
              <a:latin typeface="Abadi" panose="020B0604020104020204" pitchFamily="34" charset="0"/>
              <a:cs typeface="Calibri"/>
            </a:endParaRPr>
          </a:p>
          <a:p>
            <a:r>
              <a:rPr lang="en-US" dirty="0">
                <a:latin typeface="Abadi" panose="020B0604020104020204" pitchFamily="34" charset="0"/>
              </a:rPr>
              <a:t>Confirmed soft sources</a:t>
            </a:r>
            <a:endParaRPr lang="en-US" dirty="0">
              <a:latin typeface="Abadi" panose="020B0604020104020204" pitchFamily="34" charset="0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19BCA9-F6D7-51B7-E4C4-0EDD3825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/>
              </a:rPr>
              <a:t>Project Readiness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08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B00F55-D461-A0D1-4779-3EAABE53AC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4832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332106" y="5471615"/>
            <a:ext cx="11523216" cy="105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rgbClr val="000099"/>
                </a:solidFill>
                <a:latin typeface="Abadi" panose="020B0604020104020204" pitchFamily="34" charset="0"/>
              </a:rPr>
              <a:t>Questions?</a:t>
            </a:r>
            <a:endParaRPr lang="en-US" sz="2800" dirty="0">
              <a:solidFill>
                <a:srgbClr val="000099"/>
              </a:solidFill>
              <a:latin typeface="Abadi" panose="020B06040201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DE969-DF75-B7EC-0004-484B85B9B48C}"/>
              </a:ext>
            </a:extLst>
          </p:cNvPr>
          <p:cNvCxnSpPr/>
          <p:nvPr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B00F55-D461-A0D1-4779-3EAABE53AC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4832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332106" y="5423375"/>
            <a:ext cx="11523216" cy="143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000099"/>
                </a:solidFill>
                <a:latin typeface="Abadi" panose="020B0604020104020204" pitchFamily="34" charset="0"/>
              </a:rPr>
              <a:t>Housing</a:t>
            </a:r>
          </a:p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000099"/>
                </a:solidFill>
                <a:latin typeface="Abadi" panose="020B0604020104020204" pitchFamily="34" charset="0"/>
              </a:rPr>
              <a:t>Appendix</a:t>
            </a:r>
            <a:endParaRPr lang="en-US" dirty="0">
              <a:solidFill>
                <a:srgbClr val="000099"/>
              </a:solidFill>
              <a:latin typeface="Abadi" panose="020B06040201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DE969-DF75-B7EC-0004-484B85B9B48C}"/>
              </a:ext>
            </a:extLst>
          </p:cNvPr>
          <p:cNvCxnSpPr/>
          <p:nvPr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1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854551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badi" panose="020B0604020104020204" pitchFamily="34" charset="0"/>
                        </a:rPr>
                        <a:t>5</a:t>
                      </a:r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badi" panose="020B0604020104020204" pitchFamily="34" charset="0"/>
                        </a:rPr>
                        <a:t>18</a:t>
                      </a:r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badi" panose="020B0604020104020204" pitchFamily="34" charset="0"/>
                        </a:rPr>
                        <a:t>28</a:t>
                      </a:r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badi" panose="020B0604020104020204" pitchFamily="34" charset="0"/>
                        </a:rPr>
                        <a:t>51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badi" panose="020B0604020104020204" pitchFamily="34" charset="0"/>
                        </a:rPr>
                        <a:t>15</a:t>
                      </a:r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badi" panose="020B0604020104020204" pitchFamily="34" charset="0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badi" panose="020B0604020104020204" pitchFamily="34" charset="0"/>
                        </a:rPr>
                        <a:t>27</a:t>
                      </a:r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badi" panose="020B0604020104020204" pitchFamily="34" charset="0"/>
                        </a:rPr>
                        <a:t>20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badi" panose="020B0604020104020204" pitchFamily="34" charset="0"/>
                        </a:rPr>
                        <a:t>25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badi" panose="020B0604020104020204" pitchFamily="34" charset="0"/>
                        </a:rPr>
                        <a:t>55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I</a:t>
            </a:r>
            <a:endParaRPr lang="en-US" b="1">
              <a:solidFill>
                <a:srgbClr val="1A3560"/>
              </a:solidFill>
              <a:latin typeface="Abadi" panose="020B06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19" y="368833"/>
            <a:ext cx="4341117" cy="57113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2A5AEC-12E9-462B-98B6-5758F34FDFD3}"/>
              </a:ext>
            </a:extLst>
          </p:cNvPr>
          <p:cNvSpPr/>
          <p:nvPr/>
        </p:nvSpPr>
        <p:spPr>
          <a:xfrm>
            <a:off x="8051800" y="4394200"/>
            <a:ext cx="1511300" cy="1686004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5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467149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94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II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19" y="368833"/>
            <a:ext cx="4341117" cy="57113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F0E66E-BEA0-4547-B946-AD0CFCE3317C}"/>
              </a:ext>
            </a:extLst>
          </p:cNvPr>
          <p:cNvSpPr/>
          <p:nvPr/>
        </p:nvSpPr>
        <p:spPr>
          <a:xfrm>
            <a:off x="8051800" y="3032810"/>
            <a:ext cx="3454400" cy="1637694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77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02305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III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493" y="461914"/>
            <a:ext cx="4341117" cy="5794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526398-223D-4061-BD3D-DE74BFD3547B}"/>
              </a:ext>
            </a:extLst>
          </p:cNvPr>
          <p:cNvSpPr/>
          <p:nvPr/>
        </p:nvSpPr>
        <p:spPr>
          <a:xfrm>
            <a:off x="8064500" y="2006600"/>
            <a:ext cx="1701800" cy="1422400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5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479259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61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IV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19" y="368833"/>
            <a:ext cx="4341117" cy="57113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18757A-2A17-4969-BE7A-4502A60445FE}"/>
              </a:ext>
            </a:extLst>
          </p:cNvPr>
          <p:cNvSpPr/>
          <p:nvPr/>
        </p:nvSpPr>
        <p:spPr>
          <a:xfrm>
            <a:off x="9677400" y="2019300"/>
            <a:ext cx="2195384" cy="1308100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86168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96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V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19" y="368833"/>
            <a:ext cx="4341117" cy="57113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4EA8CB-6B5C-47E0-ACF2-08721A4DFC28}"/>
              </a:ext>
            </a:extLst>
          </p:cNvPr>
          <p:cNvSpPr/>
          <p:nvPr/>
        </p:nvSpPr>
        <p:spPr>
          <a:xfrm>
            <a:off x="9779000" y="777795"/>
            <a:ext cx="1574800" cy="1384761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3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64879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VI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19" y="368833"/>
            <a:ext cx="4341117" cy="57113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CA32FF-D66C-4098-ABAE-08EAD257B94C}"/>
              </a:ext>
            </a:extLst>
          </p:cNvPr>
          <p:cNvSpPr/>
          <p:nvPr/>
        </p:nvSpPr>
        <p:spPr>
          <a:xfrm>
            <a:off x="7912100" y="368833"/>
            <a:ext cx="1866900" cy="1793724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47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36801"/>
              </p:ext>
            </p:extLst>
          </p:nvPr>
        </p:nvGraphicFramePr>
        <p:xfrm>
          <a:off x="319216" y="1343710"/>
          <a:ext cx="724830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5</a:t>
                      </a:r>
                      <a:r>
                        <a:rPr lang="en-US" sz="2000" b="1" u="none" strike="noStrike" baseline="0" dirty="0">
                          <a:effectLst/>
                          <a:latin typeface="Abadi" panose="020B0604020104020204" pitchFamily="34" charset="0"/>
                        </a:rPr>
                        <a:t>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Unit Mix by Phase – Phase VII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7A4B8-FD99-4D28-87CD-D5CCEC38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19" y="368833"/>
            <a:ext cx="4341117" cy="5711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096448-160E-46F7-BCA0-B751C6B37F00}"/>
              </a:ext>
            </a:extLst>
          </p:cNvPr>
          <p:cNvSpPr/>
          <p:nvPr/>
        </p:nvSpPr>
        <p:spPr>
          <a:xfrm>
            <a:off x="10541000" y="368833"/>
            <a:ext cx="920426" cy="513336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CEF92-B2B7-4545-BAF0-5112E258E5DF}"/>
              </a:ext>
            </a:extLst>
          </p:cNvPr>
          <p:cNvSpPr/>
          <p:nvPr/>
        </p:nvSpPr>
        <p:spPr>
          <a:xfrm>
            <a:off x="11353800" y="777796"/>
            <a:ext cx="518984" cy="936704"/>
          </a:xfrm>
          <a:prstGeom prst="rect">
            <a:avLst/>
          </a:prstGeom>
          <a:solidFill>
            <a:schemeClr val="accent5">
              <a:alpha val="40000"/>
            </a:schemeClr>
          </a:solidFill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9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919071" y="1663484"/>
            <a:ext cx="5452872" cy="4949587"/>
          </a:xfrm>
        </p:spPr>
        <p:txBody>
          <a:bodyPr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Combat</a:t>
            </a:r>
            <a:r>
              <a:rPr lang="en-US" dirty="0">
                <a:latin typeface="Abadi" panose="020B0604020104020204" pitchFamily="34" charset="0"/>
              </a:rPr>
              <a:t> concentration of subsidized housing</a:t>
            </a:r>
          </a:p>
          <a:p>
            <a:r>
              <a:rPr lang="en-US" b="1" dirty="0">
                <a:latin typeface="Abadi" panose="020B0604020104020204" pitchFamily="34" charset="0"/>
              </a:rPr>
              <a:t>Create</a:t>
            </a:r>
            <a:r>
              <a:rPr lang="en-US" dirty="0">
                <a:latin typeface="Abadi" panose="020B0604020104020204" pitchFamily="34" charset="0"/>
              </a:rPr>
              <a:t> high quality, well-managed mixed-income housing </a:t>
            </a:r>
          </a:p>
          <a:p>
            <a:r>
              <a:rPr lang="en-US" b="1" dirty="0">
                <a:latin typeface="Abadi" panose="020B0604020104020204" pitchFamily="34" charset="0"/>
              </a:rPr>
              <a:t>Strengthen</a:t>
            </a:r>
            <a:r>
              <a:rPr lang="en-US" dirty="0">
                <a:latin typeface="Abadi" panose="020B0604020104020204" pitchFamily="34" charset="0"/>
              </a:rPr>
              <a:t> and diversify market demand</a:t>
            </a:r>
          </a:p>
          <a:p>
            <a:r>
              <a:rPr lang="en-US" b="1" dirty="0">
                <a:latin typeface="Abadi" panose="020B0604020104020204" pitchFamily="34" charset="0"/>
              </a:rPr>
              <a:t>Place</a:t>
            </a:r>
            <a:r>
              <a:rPr lang="en-US" dirty="0">
                <a:latin typeface="Abadi" panose="020B0604020104020204" pitchFamily="34" charset="0"/>
              </a:rPr>
              <a:t> housing at the heart of the community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3D4AF-E1C2-40BE-B3DA-DCB460BC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27" y="1205105"/>
            <a:ext cx="5133048" cy="212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BD70C-D9E4-48E5-A2AF-1258679CD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27" y="3621206"/>
            <a:ext cx="5133048" cy="22404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C811A7-E549-1C23-67F1-2B2D17ED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Housing Team</a:t>
            </a:r>
          </a:p>
        </p:txBody>
      </p:sp>
    </p:spTree>
    <p:extLst>
      <p:ext uri="{BB962C8B-B14F-4D97-AF65-F5344CB8AC3E}">
        <p14:creationId xmlns:p14="http://schemas.microsoft.com/office/powerpoint/2010/main" val="2710008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Phase I – Sources and Uses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356608"/>
              </p:ext>
            </p:extLst>
          </p:nvPr>
        </p:nvGraphicFramePr>
        <p:xfrm>
          <a:off x="5435628" y="1461597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$4,890,656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$5,055,100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$8,991,100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$1,116,350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$26,053,206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62760"/>
              </p:ext>
            </p:extLst>
          </p:nvPr>
        </p:nvGraphicFramePr>
        <p:xfrm>
          <a:off x="5435628" y="4090233"/>
          <a:ext cx="5100399" cy="2275271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928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2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$3,712,957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$1,544,627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$370,374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$5,043,054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$10,671,012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62851"/>
              </p:ext>
            </p:extLst>
          </p:nvPr>
        </p:nvGraphicFramePr>
        <p:xfrm>
          <a:off x="264440" y="1458051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$20,352,908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$1,336,335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$858,784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$388,764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$2,791,415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$26,053,206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275840"/>
              </p:ext>
            </p:extLst>
          </p:nvPr>
        </p:nvGraphicFramePr>
        <p:xfrm>
          <a:off x="264440" y="4086686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$416,666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$300,000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$5,168,479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$866,665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$10,671,012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172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Phase II – Sources and Uses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206592"/>
              </p:ext>
            </p:extLst>
          </p:nvPr>
        </p:nvGraphicFramePr>
        <p:xfrm>
          <a:off x="5584789" y="1471024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$5,162,056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$7,365,600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$8,991,100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$1,506,740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$27,025,496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15405"/>
              </p:ext>
            </p:extLst>
          </p:nvPr>
        </p:nvGraphicFramePr>
        <p:xfrm>
          <a:off x="5584789" y="4099660"/>
          <a:ext cx="5057981" cy="2275271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501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501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$3,712,957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01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$768,165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$3,262,784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265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501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$9,163,108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038303"/>
              </p:ext>
            </p:extLst>
          </p:nvPr>
        </p:nvGraphicFramePr>
        <p:xfrm>
          <a:off x="413601" y="1467478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$20,962,017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$1,489,734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$257,050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$1,045,410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$375,696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$2,895,589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$27,025,496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2822"/>
              </p:ext>
            </p:extLst>
          </p:nvPr>
        </p:nvGraphicFramePr>
        <p:xfrm>
          <a:off x="413601" y="4096113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$416,666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$300,000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$3,660,575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$866,665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$9,163,108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877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Phase III – Sources and Uses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69136"/>
              </p:ext>
            </p:extLst>
          </p:nvPr>
        </p:nvGraphicFramePr>
        <p:xfrm>
          <a:off x="5584789" y="1508730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$4,750,000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$1,408,824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$6,494,700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$8,991,100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$1,310,682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$22,955,306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64347"/>
              </p:ext>
            </p:extLst>
          </p:nvPr>
        </p:nvGraphicFramePr>
        <p:xfrm>
          <a:off x="5584790" y="4137366"/>
          <a:ext cx="4935524" cy="2275271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01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875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7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$3,462,957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7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$666,133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$3,894,162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21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$649,100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7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$10,091,554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54306"/>
              </p:ext>
            </p:extLst>
          </p:nvPr>
        </p:nvGraphicFramePr>
        <p:xfrm>
          <a:off x="413601" y="1505184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$17,826,013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$1,169,172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$229,832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$937,949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$332,843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$2,459,497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$22,955,306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36036"/>
              </p:ext>
            </p:extLst>
          </p:nvPr>
        </p:nvGraphicFramePr>
        <p:xfrm>
          <a:off x="413601" y="4133819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$416,666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$300,000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$4,839,021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$866,665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$10,091,554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538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Phase IV – Sources and Uses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99682"/>
              </p:ext>
            </p:extLst>
          </p:nvPr>
        </p:nvGraphicFramePr>
        <p:xfrm>
          <a:off x="5584789" y="1555864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$8,816,200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$8,991,100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$1,481,985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$20,789,285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53082"/>
              </p:ext>
            </p:extLst>
          </p:nvPr>
        </p:nvGraphicFramePr>
        <p:xfrm>
          <a:off x="5584789" y="4184500"/>
          <a:ext cx="5100399" cy="2278815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545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$3,462,957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$3,058,983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$670,378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$688,054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$7,880,372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165408"/>
              </p:ext>
            </p:extLst>
          </p:nvPr>
        </p:nvGraphicFramePr>
        <p:xfrm>
          <a:off x="413601" y="1552318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$15,871,864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$1,061,119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$211,691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$1,112,992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$304,196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$2,227,423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$20,789,285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94929"/>
              </p:ext>
            </p:extLst>
          </p:nvPr>
        </p:nvGraphicFramePr>
        <p:xfrm>
          <a:off x="413601" y="4180953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$416,666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$50,000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$2,627,835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$866,669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$7,880,372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77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Phase V – Sources and Uses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81155"/>
              </p:ext>
            </p:extLst>
          </p:nvPr>
        </p:nvGraphicFramePr>
        <p:xfrm>
          <a:off x="5584789" y="1565291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$1,173,719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$11,056,600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$8,991,100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$2,077,788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$27,799,207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23215"/>
              </p:ext>
            </p:extLst>
          </p:nvPr>
        </p:nvGraphicFramePr>
        <p:xfrm>
          <a:off x="5584789" y="4193927"/>
          <a:ext cx="5100399" cy="2278815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545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$3,462,957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$4,348,770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$1,078,518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$162,846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$9,053,091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85173"/>
              </p:ext>
            </p:extLst>
          </p:nvPr>
        </p:nvGraphicFramePr>
        <p:xfrm>
          <a:off x="413601" y="1561745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$21,328,646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$1,396,281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$285,122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$1,393,629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$417,043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$2,978,486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$27,799,207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75692"/>
              </p:ext>
            </p:extLst>
          </p:nvPr>
        </p:nvGraphicFramePr>
        <p:xfrm>
          <a:off x="413601" y="4190380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$416,666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$50,000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$3,800,558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$866,665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$9,053,091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417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Phase VI – Sources and Uses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457546"/>
              </p:ext>
            </p:extLst>
          </p:nvPr>
        </p:nvGraphicFramePr>
        <p:xfrm>
          <a:off x="5584789" y="1508731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$7,972,251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$833,333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$10,641,200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$8,991,100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$2,284,954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$30,722,838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058592"/>
              </p:ext>
            </p:extLst>
          </p:nvPr>
        </p:nvGraphicFramePr>
        <p:xfrm>
          <a:off x="5584789" y="4137367"/>
          <a:ext cx="5100399" cy="2278815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545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$3,462,964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$1,183,100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$6,065,266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535632"/>
              </p:ext>
            </p:extLst>
          </p:nvPr>
        </p:nvGraphicFramePr>
        <p:xfrm>
          <a:off x="413601" y="1505185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$23,741,171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$1,534,048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$310,615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$1,389,635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$455,636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$3,291,733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$30,722,838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95935"/>
              </p:ext>
            </p:extLst>
          </p:nvPr>
        </p:nvGraphicFramePr>
        <p:xfrm>
          <a:off x="413601" y="4133820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$416,670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$2,500,000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$50,000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$812,723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$866,671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$1,419,202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$6,065,266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325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Phase VII – Sources and Uses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911050"/>
              </p:ext>
            </p:extLst>
          </p:nvPr>
        </p:nvGraphicFramePr>
        <p:xfrm>
          <a:off x="5584789" y="1574718"/>
          <a:ext cx="5100399" cy="231819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03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$750,000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First Mortgage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Tax Credit Equity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THA Program Income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$530,000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Deferred Developer Fee</a:t>
                      </a: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algn="r"/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4677" marR="84677" marT="42339" marB="4233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badi" panose="020B0604020104020204" pitchFamily="34" charset="0"/>
                        </a:rPr>
                        <a:t>$1,280,000</a:t>
                      </a:r>
                    </a:p>
                  </a:txBody>
                  <a:tcPr marL="84677" marR="84677" marT="42339" marB="423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16625"/>
              </p:ext>
            </p:extLst>
          </p:nvPr>
        </p:nvGraphicFramePr>
        <p:xfrm>
          <a:off x="5584789" y="4203354"/>
          <a:ext cx="5100399" cy="2278815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4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545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SOURCES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Foundation Sources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Abadi" panose="020B0604020104020204" pitchFamily="34" charset="0"/>
                        </a:rPr>
                        <a:t>$1,071,426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THA Capital Funds / Program Income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City of Tulsa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City of Tulsa CDBG</a:t>
                      </a: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SOURCES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8019" marR="88019" marT="44009" marB="4400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 panose="020B0604020104020204" pitchFamily="34" charset="0"/>
                        </a:rPr>
                        <a:t>$1,071,426</a:t>
                      </a:r>
                    </a:p>
                  </a:txBody>
                  <a:tcPr marL="88019" marR="88019" marT="44009" marB="440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75697"/>
              </p:ext>
            </p:extLst>
          </p:nvPr>
        </p:nvGraphicFramePr>
        <p:xfrm>
          <a:off x="413601" y="1571172"/>
          <a:ext cx="5057981" cy="2318984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806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A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Construction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$1,160,000</a:t>
                      </a:r>
                    </a:p>
                  </a:txBody>
                  <a:tcPr marL="85071" marR="85071" marT="42536" marB="42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Pre-Development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Legal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Financing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badi" panose="020B0604020104020204" pitchFamily="34" charset="0"/>
                        </a:rPr>
                        <a:t>$40,000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Escrow</a:t>
                      </a: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Developer</a:t>
                      </a:r>
                      <a:r>
                        <a:rPr lang="en-US" sz="1300" b="0" baseline="0" dirty="0">
                          <a:latin typeface="Abadi" panose="020B0604020104020204" pitchFamily="34" charset="0"/>
                        </a:rPr>
                        <a:t> Fee</a:t>
                      </a:r>
                      <a:endParaRPr lang="en-US" sz="1300" b="0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A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85071" marR="85071" marT="42536" marB="425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badi" panose="020B0604020104020204" pitchFamily="34" charset="0"/>
                        </a:rPr>
                        <a:t>$1,280,000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64381"/>
              </p:ext>
            </p:extLst>
          </p:nvPr>
        </p:nvGraphicFramePr>
        <p:xfrm>
          <a:off x="413601" y="4199807"/>
          <a:ext cx="5057981" cy="2278816"/>
        </p:xfrm>
        <a:graphic>
          <a:graphicData uri="http://schemas.openxmlformats.org/drawingml/2006/table">
            <a:tbl>
              <a:tblPr firstRow="1" lastRow="1" bandRow="1">
                <a:tableStyleId>{74C1A8A3-306A-4EB7-A6B1-4F7E0EB9C5D6}</a:tableStyleId>
              </a:tblPr>
              <a:tblGrid>
                <a:gridCol w="338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2">
                <a:tc>
                  <a:txBody>
                    <a:bodyPr/>
                    <a:lstStyle/>
                    <a:p>
                      <a:r>
                        <a:rPr lang="en-US" sz="1300" spc="50" dirty="0">
                          <a:latin typeface="Abadi" panose="020B0604020104020204" pitchFamily="34" charset="0"/>
                        </a:rPr>
                        <a:t>USES Part</a:t>
                      </a:r>
                      <a:r>
                        <a:rPr lang="en-US" sz="1300" spc="50" baseline="0" dirty="0">
                          <a:latin typeface="Abadi" panose="020B0604020104020204" pitchFamily="34" charset="0"/>
                        </a:rPr>
                        <a:t> B</a:t>
                      </a:r>
                      <a:endParaRPr lang="en-US" sz="1300" spc="5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Administration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CNI – People / CCI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CNI – Relocation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badi" panose="020B0604020104020204" pitchFamily="34" charset="0"/>
                        </a:rPr>
                        <a:t>Public Improvements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Demolition and Asbestos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b="0" dirty="0">
                          <a:latin typeface="Abadi" panose="020B0604020104020204" pitchFamily="34" charset="0"/>
                        </a:rPr>
                        <a:t>Foundation – People / Neighborhood</a:t>
                      </a: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Abadi" panose="020B0604020104020204" pitchFamily="34" charset="0"/>
                        </a:rPr>
                        <a:t>$1,071,426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 panose="020B0604020104020204" pitchFamily="34" charset="0"/>
                        </a:rPr>
                        <a:t>TOTAL </a:t>
                      </a:r>
                      <a:r>
                        <a:rPr lang="en-US" sz="1300" baseline="0" dirty="0">
                          <a:latin typeface="Abadi" panose="020B0604020104020204" pitchFamily="34" charset="0"/>
                        </a:rPr>
                        <a:t>USES Part B</a:t>
                      </a:r>
                      <a:endParaRPr lang="en-US" sz="1300" b="1" dirty="0">
                        <a:latin typeface="Abadi" panose="020B0604020104020204" pitchFamily="34" charset="0"/>
                      </a:endParaRPr>
                    </a:p>
                  </a:txBody>
                  <a:tcPr marL="68940" marR="68940" marT="34470" marB="344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latin typeface="Abadi" panose="020B0604020104020204" pitchFamily="34" charset="0"/>
                        </a:rPr>
                        <a:t>$1,071,426</a:t>
                      </a:r>
                    </a:p>
                  </a:txBody>
                  <a:tcPr marL="68940" marR="68940" marT="34470" marB="344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5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One-for-one replacement</a:t>
            </a:r>
            <a:endParaRPr lang="en-US" dirty="0">
              <a:solidFill>
                <a:srgbClr val="83959F"/>
              </a:solidFill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Compact, pedestrian-friendly, mixed-use</a:t>
            </a:r>
          </a:p>
          <a:p>
            <a:r>
              <a:rPr lang="en-US" dirty="0">
                <a:latin typeface="Abadi" panose="020B0604020104020204" pitchFamily="34" charset="0"/>
              </a:rPr>
              <a:t>Community space/recreation</a:t>
            </a:r>
          </a:p>
          <a:p>
            <a:r>
              <a:rPr lang="en-US" dirty="0">
                <a:latin typeface="Abadi" panose="020B0604020104020204" pitchFamily="34" charset="0"/>
              </a:rPr>
              <a:t>Defensible space</a:t>
            </a:r>
          </a:p>
          <a:p>
            <a:r>
              <a:rPr lang="en-US" dirty="0">
                <a:latin typeface="Abadi" panose="020B0604020104020204" pitchFamily="34" charset="0"/>
              </a:rPr>
              <a:t>Enterprise Green Communities </a:t>
            </a:r>
          </a:p>
          <a:p>
            <a:r>
              <a:rPr lang="en-US" dirty="0">
                <a:latin typeface="Abadi" panose="020B0604020104020204" pitchFamily="34" charset="0"/>
              </a:rPr>
              <a:t>Micro-climate appropriate landscaping</a:t>
            </a:r>
          </a:p>
          <a:p>
            <a:r>
              <a:rPr lang="en-US" dirty="0">
                <a:latin typeface="Abadi" panose="020B0604020104020204" pitchFamily="34" charset="0"/>
              </a:rPr>
              <a:t>Sustainable stormwater management practices</a:t>
            </a:r>
          </a:p>
          <a:p>
            <a:pPr algn="just"/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4E6D30-B33E-4F81-BB41-5A97A453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06" y="1792102"/>
            <a:ext cx="4237992" cy="142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1C3EB-4A2C-4328-9E52-BF888FB4B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28" y="5231205"/>
            <a:ext cx="4072270" cy="1389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6E56D2-A9A5-4C3C-95A9-360CCD01F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128" y="3279109"/>
            <a:ext cx="4072270" cy="18932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4494C4-E5CD-5DD1-21F7-3CAF7C5F55C6}"/>
              </a:ext>
            </a:extLst>
          </p:cNvPr>
          <p:cNvSpPr txBox="1">
            <a:spLocks/>
          </p:cNvSpPr>
          <p:nvPr/>
        </p:nvSpPr>
        <p:spPr>
          <a:xfrm>
            <a:off x="556574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Housing Strategy Principles</a:t>
            </a:r>
          </a:p>
        </p:txBody>
      </p:sp>
    </p:spTree>
    <p:extLst>
      <p:ext uri="{BB962C8B-B14F-4D97-AF65-F5344CB8AC3E}">
        <p14:creationId xmlns:p14="http://schemas.microsoft.com/office/powerpoint/2010/main" val="312550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E4A4-67ED-EFEF-AA1C-5144AADE6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badi" panose="020B0604020104020204" pitchFamily="34" charset="0"/>
              </a:rPr>
              <a:t>A: </a:t>
            </a:r>
            <a:r>
              <a:rPr lang="en-US" dirty="0">
                <a:latin typeface="Abadi" panose="020B0604020104020204" pitchFamily="34" charset="0"/>
              </a:rPr>
              <a:t>Single Family Homes </a:t>
            </a:r>
          </a:p>
          <a:p>
            <a:pPr marL="0" indent="0">
              <a:buNone/>
            </a:pPr>
            <a:r>
              <a:rPr lang="en-US" b="1" dirty="0">
                <a:latin typeface="Abadi" panose="020B0604020104020204" pitchFamily="34" charset="0"/>
              </a:rPr>
              <a:t>B: </a:t>
            </a:r>
            <a:r>
              <a:rPr lang="en-US" dirty="0">
                <a:latin typeface="Abadi" panose="020B0604020104020204" pitchFamily="34" charset="0"/>
              </a:rPr>
              <a:t>Central Park</a:t>
            </a:r>
          </a:p>
          <a:p>
            <a:pPr marL="0" indent="0">
              <a:buNone/>
            </a:pPr>
            <a:r>
              <a:rPr lang="en-US" b="1" dirty="0">
                <a:latin typeface="Abadi" panose="020B0604020104020204" pitchFamily="34" charset="0"/>
              </a:rPr>
              <a:t>C: </a:t>
            </a:r>
            <a:r>
              <a:rPr lang="en-US" dirty="0">
                <a:latin typeface="Abadi" panose="020B0604020104020204" pitchFamily="34" charset="0"/>
              </a:rPr>
              <a:t>Community Center </a:t>
            </a: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and Management Building</a:t>
            </a:r>
          </a:p>
          <a:p>
            <a:pPr marL="0" indent="0">
              <a:buNone/>
            </a:pPr>
            <a:r>
              <a:rPr lang="en-US" b="1" dirty="0">
                <a:latin typeface="Abadi" panose="020B0604020104020204" pitchFamily="34" charset="0"/>
              </a:rPr>
              <a:t>D: </a:t>
            </a:r>
            <a:r>
              <a:rPr lang="en-US" dirty="0">
                <a:latin typeface="Abadi" panose="020B0604020104020204" pitchFamily="34" charset="0"/>
              </a:rPr>
              <a:t>Urban Farm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571715" y="5400849"/>
            <a:ext cx="893806" cy="584775"/>
            <a:chOff x="408521" y="5954156"/>
            <a:chExt cx="893806" cy="584775"/>
          </a:xfrm>
        </p:grpSpPr>
        <p:sp>
          <p:nvSpPr>
            <p:cNvPr id="7" name="TextBox 6"/>
            <p:cNvSpPr txBox="1"/>
            <p:nvPr/>
          </p:nvSpPr>
          <p:spPr>
            <a:xfrm>
              <a:off x="741218" y="5954156"/>
              <a:ext cx="561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badi" panose="020B0604020104020204" pitchFamily="34" charset="0"/>
                </a:rPr>
                <a:t>N</a:t>
              </a:r>
            </a:p>
          </p:txBody>
        </p:sp>
        <p:sp>
          <p:nvSpPr>
            <p:cNvPr id="8" name="Left Arrow 7"/>
            <p:cNvSpPr/>
            <p:nvPr/>
          </p:nvSpPr>
          <p:spPr>
            <a:xfrm rot="5400000">
              <a:off x="318655" y="6048928"/>
              <a:ext cx="519545" cy="339813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64A712-3FFB-403B-9EEC-32E658BF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09" y="208101"/>
            <a:ext cx="3964316" cy="6131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269EE-295A-424F-A13A-3319AE5392CD}"/>
              </a:ext>
            </a:extLst>
          </p:cNvPr>
          <p:cNvSpPr txBox="1"/>
          <p:nvPr/>
        </p:nvSpPr>
        <p:spPr>
          <a:xfrm>
            <a:off x="9155215" y="369258"/>
            <a:ext cx="213549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1E3A8-2B7A-41FF-B411-23F17E921C80}"/>
              </a:ext>
            </a:extLst>
          </p:cNvPr>
          <p:cNvSpPr txBox="1"/>
          <p:nvPr/>
        </p:nvSpPr>
        <p:spPr>
          <a:xfrm>
            <a:off x="7743661" y="1983445"/>
            <a:ext cx="213549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9602C-D7A9-43D6-AF90-0C8CB37D8375}"/>
              </a:ext>
            </a:extLst>
          </p:cNvPr>
          <p:cNvSpPr txBox="1"/>
          <p:nvPr/>
        </p:nvSpPr>
        <p:spPr>
          <a:xfrm>
            <a:off x="7636887" y="4032923"/>
            <a:ext cx="213549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BA609-AA54-4651-BB64-1BCBF1DEE6CA}"/>
              </a:ext>
            </a:extLst>
          </p:cNvPr>
          <p:cNvSpPr txBox="1"/>
          <p:nvPr/>
        </p:nvSpPr>
        <p:spPr>
          <a:xfrm>
            <a:off x="8892310" y="4116079"/>
            <a:ext cx="213549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EB4698B-368E-4CB9-179D-EA77C1AC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-69697"/>
            <a:ext cx="9626600" cy="1325563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Conceptual Site Plan</a:t>
            </a:r>
          </a:p>
        </p:txBody>
      </p:sp>
    </p:spTree>
    <p:extLst>
      <p:ext uri="{BB962C8B-B14F-4D97-AF65-F5344CB8AC3E}">
        <p14:creationId xmlns:p14="http://schemas.microsoft.com/office/powerpoint/2010/main" val="1505521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Rendering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46619"/>
              </p:ext>
            </p:extLst>
          </p:nvPr>
        </p:nvGraphicFramePr>
        <p:xfrm>
          <a:off x="1033370" y="2366107"/>
          <a:ext cx="10125259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928">
                  <a:extLst>
                    <a:ext uri="{9D8B030D-6E8A-4147-A177-3AD203B41FA5}">
                      <a16:colId xmlns:a16="http://schemas.microsoft.com/office/drawing/2014/main" val="937668622"/>
                    </a:ext>
                  </a:extLst>
                </a:gridCol>
                <a:gridCol w="1259614">
                  <a:extLst>
                    <a:ext uri="{9D8B030D-6E8A-4147-A177-3AD203B41FA5}">
                      <a16:colId xmlns:a16="http://schemas.microsoft.com/office/drawing/2014/main" val="33020792"/>
                    </a:ext>
                  </a:extLst>
                </a:gridCol>
                <a:gridCol w="1259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4452">
                  <a:extLst>
                    <a:ext uri="{9D8B030D-6E8A-4147-A177-3AD203B41FA5}">
                      <a16:colId xmlns:a16="http://schemas.microsoft.com/office/drawing/2014/main" val="122347224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400" b="0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badi" panose="020B0604020104020204" pitchFamily="34" charset="0"/>
                        </a:rPr>
                        <a:t>1</a:t>
                      </a:r>
                      <a:r>
                        <a:rPr lang="en-US" sz="2400" b="1" baseline="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b="1" dirty="0">
                          <a:latin typeface="Abadi" panose="020B0604020104020204" pitchFamily="34" charset="0"/>
                        </a:rPr>
                        <a:t>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badi" panose="020B0604020104020204" pitchFamily="34" charset="0"/>
                        </a:rPr>
                        <a:t>2</a:t>
                      </a:r>
                      <a:r>
                        <a:rPr lang="en-US" sz="2400" b="1" baseline="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b="1" dirty="0">
                          <a:latin typeface="Abadi" panose="020B0604020104020204" pitchFamily="34" charset="0"/>
                        </a:rPr>
                        <a:t>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badi" panose="020B0604020104020204" pitchFamily="34" charset="0"/>
                        </a:rPr>
                        <a:t>3</a:t>
                      </a:r>
                      <a:r>
                        <a:rPr lang="en-US" sz="2400" b="1" baseline="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b="1" dirty="0">
                          <a:latin typeface="Abadi" panose="020B0604020104020204" pitchFamily="34" charset="0"/>
                        </a:rPr>
                        <a:t>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badi" panose="020B0604020104020204" pitchFamily="34" charset="0"/>
                        </a:rPr>
                        <a:t>4</a:t>
                      </a:r>
                      <a:r>
                        <a:rPr lang="en-US" sz="2400" b="1" baseline="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b="1" dirty="0">
                          <a:latin typeface="Abadi" panose="020B0604020104020204" pitchFamily="34" charset="0"/>
                        </a:rPr>
                        <a:t>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latin typeface="Abadi" panose="020B0604020104020204" pitchFamily="34" charset="0"/>
                        </a:rPr>
                        <a:t>5 </a:t>
                      </a:r>
                      <a:r>
                        <a:rPr lang="en-US" sz="2400" b="1" dirty="0">
                          <a:latin typeface="Abadi" panose="020B0604020104020204" pitchFamily="34" charset="0"/>
                        </a:rPr>
                        <a:t>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badi" panose="020B0604020104020204" pitchFamily="34" charset="0"/>
                        </a:rPr>
                        <a:t>Total BRs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Comanche Park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739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Total Existing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271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739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 gridSpan="8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54697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15DF88F-5EF3-F933-CFDD-6E4F93B3E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Current Mix by Development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7583"/>
              </p:ext>
            </p:extLst>
          </p:nvPr>
        </p:nvGraphicFramePr>
        <p:xfrm>
          <a:off x="1689159" y="1594494"/>
          <a:ext cx="7964483" cy="42157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670">
                  <a:extLst>
                    <a:ext uri="{9D8B030D-6E8A-4147-A177-3AD203B41FA5}">
                      <a16:colId xmlns:a16="http://schemas.microsoft.com/office/drawing/2014/main" val="423152368"/>
                    </a:ext>
                  </a:extLst>
                </a:gridCol>
                <a:gridCol w="1065681">
                  <a:extLst>
                    <a:ext uri="{9D8B030D-6E8A-4147-A177-3AD203B41FA5}">
                      <a16:colId xmlns:a16="http://schemas.microsoft.com/office/drawing/2014/main" val="2906181504"/>
                    </a:ext>
                  </a:extLst>
                </a:gridCol>
                <a:gridCol w="15184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0997">
                  <a:extLst>
                    <a:ext uri="{9D8B030D-6E8A-4147-A177-3AD203B41FA5}">
                      <a16:colId xmlns:a16="http://schemas.microsoft.com/office/drawing/2014/main" val="2293627714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Existing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Project Based</a:t>
                      </a:r>
                      <a:r>
                        <a:rPr lang="en-US" sz="2000" b="1" kern="1200" baseline="0" dirty="0">
                          <a:solidFill>
                            <a:schemeClr val="lt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Vouchers</a:t>
                      </a:r>
                      <a:endParaRPr lang="en-US" sz="2000" b="1" kern="1200" dirty="0">
                        <a:solidFill>
                          <a:schemeClr val="lt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Existing Bedrooms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Replaced Bedrooms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1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2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3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384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384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4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5 BR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9990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739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663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D35E9E5D-6A35-B9C8-049C-8745F540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One-for-One Replacement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0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535978"/>
              </p:ext>
            </p:extLst>
          </p:nvPr>
        </p:nvGraphicFramePr>
        <p:xfrm>
          <a:off x="828773" y="1316137"/>
          <a:ext cx="8326270" cy="521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7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4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Tax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PBV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Phase I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Phase II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Phase III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Phase IV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Phase V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Phase VI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5718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Abadi" panose="020B0604020104020204" pitchFamily="34" charset="0"/>
                        </a:rPr>
                        <a:t> TOTAL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165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271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545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Percent of Total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badi" panose="020B0604020104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5937500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556850-6A15-441D-9E82-290E8D9E1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83264"/>
              </p:ext>
            </p:extLst>
          </p:nvPr>
        </p:nvGraphicFramePr>
        <p:xfrm>
          <a:off x="9385694" y="2149312"/>
          <a:ext cx="2420256" cy="1432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8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badi" panose="020B06040201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badi" panose="020B0604020104020204" pitchFamily="34" charset="0"/>
                        </a:rPr>
                        <a:t> Phase VII</a:t>
                      </a:r>
                      <a:endParaRPr lang="en-US" sz="2000" b="1" i="0" u="none" strike="noStrike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DD404DA-17A7-1892-8C9D-02FC1D71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99"/>
                </a:solidFill>
                <a:latin typeface="Abadi" panose="020B0604020104020204" pitchFamily="34" charset="0"/>
              </a:rPr>
              <a:t>Proposed Unit Mix by Phase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9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302399-1e21-4a59-903b-49bcafe6c62a">
      <Terms xmlns="http://schemas.microsoft.com/office/infopath/2007/PartnerControls"/>
    </lcf76f155ced4ddcb4097134ff3c332f>
    <TaxCatchAll xmlns="b1b35d42-639b-4f79-bb13-cfe5cdb1ba9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5FC49A2772A46AB7A3D6FDFDC9697" ma:contentTypeVersion="16" ma:contentTypeDescription="Create a new document." ma:contentTypeScope="" ma:versionID="c506defdc52a25b7d2717f64074b2302">
  <xsd:schema xmlns:xsd="http://www.w3.org/2001/XMLSchema" xmlns:xs="http://www.w3.org/2001/XMLSchema" xmlns:p="http://schemas.microsoft.com/office/2006/metadata/properties" xmlns:ns2="2e302399-1e21-4a59-903b-49bcafe6c62a" xmlns:ns3="b1b35d42-639b-4f79-bb13-cfe5cdb1ba9e" targetNamespace="http://schemas.microsoft.com/office/2006/metadata/properties" ma:root="true" ma:fieldsID="73f1d78f4d1bd3085ec5e76d3d3230cc" ns2:_="" ns3:_="">
    <xsd:import namespace="2e302399-1e21-4a59-903b-49bcafe6c62a"/>
    <xsd:import namespace="b1b35d42-639b-4f79-bb13-cfe5cdb1ba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02399-1e21-4a59-903b-49bcafe6c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840edb0-85a5-4ca0-ab49-115a0a0e97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35d42-639b-4f79-bb13-cfe5cdb1ba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33d66b-93c6-483d-a0bb-c8ba23aa03b1}" ma:internalName="TaxCatchAll" ma:showField="CatchAllData" ma:web="b1b35d42-639b-4f79-bb13-cfe5cdb1b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3933E3-B1A3-4772-8069-914623E2FA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2BD37-CA70-4F21-B3E9-7A147B313B7E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b1b35d42-639b-4f79-bb13-cfe5cdb1ba9e"/>
    <ds:schemaRef ds:uri="http://schemas.microsoft.com/office/infopath/2007/PartnerControls"/>
    <ds:schemaRef ds:uri="http://schemas.openxmlformats.org/package/2006/metadata/core-properties"/>
    <ds:schemaRef ds:uri="2e302399-1e21-4a59-903b-49bcafe6c62a"/>
  </ds:schemaRefs>
</ds:datastoreItem>
</file>

<file path=customXml/itemProps3.xml><?xml version="1.0" encoding="utf-8"?>
<ds:datastoreItem xmlns:ds="http://schemas.openxmlformats.org/officeDocument/2006/customXml" ds:itemID="{9D3F8DE8-E555-4739-9D03-CDE5A648C7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302399-1e21-4a59-903b-49bcafe6c62a"/>
    <ds:schemaRef ds:uri="b1b35d42-639b-4f79-bb13-cfe5cdb1ba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2416</Words>
  <Application>Microsoft Office PowerPoint</Application>
  <PresentationFormat>Widescreen</PresentationFormat>
  <Paragraphs>974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Abadi</vt:lpstr>
      <vt:lpstr>Arial</vt:lpstr>
      <vt:lpstr>Calibri</vt:lpstr>
      <vt:lpstr>Calibri Light</vt:lpstr>
      <vt:lpstr>Courier New</vt:lpstr>
      <vt:lpstr>Office Theme</vt:lpstr>
      <vt:lpstr>PowerPoint Presentation</vt:lpstr>
      <vt:lpstr>Housing Team</vt:lpstr>
      <vt:lpstr>Housing Team</vt:lpstr>
      <vt:lpstr>PowerPoint Presentation</vt:lpstr>
      <vt:lpstr>Conceptual Site Plan</vt:lpstr>
      <vt:lpstr>Rendering </vt:lpstr>
      <vt:lpstr>Current Mix by Development</vt:lpstr>
      <vt:lpstr>One-for-One Replacement</vt:lpstr>
      <vt:lpstr>Proposed Unit Mix by Phase</vt:lpstr>
      <vt:lpstr>Proposed Unit Mix by Bedroom</vt:lpstr>
      <vt:lpstr>Sample Unit Plans – Mixed Use</vt:lpstr>
      <vt:lpstr>Sample Unit Plans – Multi-Family</vt:lpstr>
      <vt:lpstr>Sample Unit Plans – Townhomes</vt:lpstr>
      <vt:lpstr>Sample Unit Plans – Gardens</vt:lpstr>
      <vt:lpstr>Sample Unit Plans – Single Family Homes</vt:lpstr>
      <vt:lpstr>PowerPoint Presentation</vt:lpstr>
      <vt:lpstr>PowerPoint Presentation</vt:lpstr>
      <vt:lpstr>Relocation and Returns</vt:lpstr>
      <vt:lpstr>Relocation, Demolition, Phasing</vt:lpstr>
      <vt:lpstr>Project Readiness</vt:lpstr>
      <vt:lpstr>PowerPoint Presentation</vt:lpstr>
      <vt:lpstr>PowerPoint Presentation</vt:lpstr>
      <vt:lpstr>Unit Mix by Phase – Phase I</vt:lpstr>
      <vt:lpstr>Unit Mix by Phase – Phase II</vt:lpstr>
      <vt:lpstr>Unit Mix by Phase – Phase III</vt:lpstr>
      <vt:lpstr>Unit Mix by Phase – Phase IV</vt:lpstr>
      <vt:lpstr>Unit Mix by Phase – Phase V</vt:lpstr>
      <vt:lpstr>Unit Mix by Phase – Phase VI</vt:lpstr>
      <vt:lpstr>Unit Mix by Phase – Phase VII</vt:lpstr>
      <vt:lpstr>Phase I – Sources and Uses</vt:lpstr>
      <vt:lpstr>Phase II – Sources and Uses</vt:lpstr>
      <vt:lpstr>Phase III – Sources and Uses</vt:lpstr>
      <vt:lpstr>Phase IV – Sources and Uses</vt:lpstr>
      <vt:lpstr>Phase V – Sources and Uses</vt:lpstr>
      <vt:lpstr>Phase VI – Sources and Uses</vt:lpstr>
      <vt:lpstr>Phase VII – Sources and Uses</vt:lpstr>
    </vt:vector>
  </TitlesOfParts>
  <Company>McCormack Baron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</dc:title>
  <dc:creator>Cady.Seabaugh@McCormackBaron.com</dc:creator>
  <cp:lastModifiedBy>Ginny Hensley</cp:lastModifiedBy>
  <cp:revision>74</cp:revision>
  <cp:lastPrinted>2018-04-28T17:33:45Z</cp:lastPrinted>
  <dcterms:created xsi:type="dcterms:W3CDTF">2016-10-18T15:03:13Z</dcterms:created>
  <dcterms:modified xsi:type="dcterms:W3CDTF">2022-06-09T15:52:40Z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0x0101004975FC49A2772A46AB7A3D6FDFDC9697</vt:lpwstr>
  </property>
  <property fmtid="{D5CDD505-2E9C-101B-9397-08002B2CF9AE}" pid="3" name="MediaServiceImageTags">
    <vt:lpwstr/>
  </property>
</Properties>
</file>