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92_940FCFD.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90_5BC3C1EE.xml" ContentType="application/vnd.ms-powerpoint.comments+xml"/>
  <Override PartName="/ppt/notesSlides/notesSlide15.xml" ContentType="application/vnd.openxmlformats-officedocument.presentationml.notesSlide+xml"/>
  <Override PartName="/ppt/comments/modernComment_198_B8818C0E.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29"/>
  </p:notesMasterIdLst>
  <p:sldIdLst>
    <p:sldId id="423" r:id="rId5"/>
    <p:sldId id="389" r:id="rId6"/>
    <p:sldId id="394" r:id="rId7"/>
    <p:sldId id="396" r:id="rId8"/>
    <p:sldId id="330" r:id="rId9"/>
    <p:sldId id="407" r:id="rId10"/>
    <p:sldId id="392" r:id="rId11"/>
    <p:sldId id="418" r:id="rId12"/>
    <p:sldId id="282" r:id="rId13"/>
    <p:sldId id="414" r:id="rId14"/>
    <p:sldId id="402" r:id="rId15"/>
    <p:sldId id="405" r:id="rId16"/>
    <p:sldId id="415" r:id="rId17"/>
    <p:sldId id="401" r:id="rId18"/>
    <p:sldId id="400" r:id="rId19"/>
    <p:sldId id="408" r:id="rId20"/>
    <p:sldId id="409" r:id="rId21"/>
    <p:sldId id="283" r:id="rId22"/>
    <p:sldId id="279" r:id="rId23"/>
    <p:sldId id="413" r:id="rId24"/>
    <p:sldId id="404" r:id="rId25"/>
    <p:sldId id="417" r:id="rId26"/>
    <p:sldId id="422" r:id="rId27"/>
    <p:sldId id="262"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370E3B-8509-899E-A249-EF9639C7F108}" name="Austin Chow" initials="AC" userId="S::Austin2360@tulsahousing.org::e1b057b7-41e9-4023-a816-f5569cb10e54" providerId="AD"/>
  <p188:author id="{6497CCE5-E277-C8C2-0D12-EDED10EF6AB6}" name="kkamas@cityoftulsa.org" initials="kk" userId="S::urn:spo:guest#kkamas@cityoftulsa.org::" providerId="AD"/>
  <p188:author id="{5D4F2BF3-F54C-EEAE-6415-C709DFB9739F}" name="Jeff Hall" initials="JH" userId="S::jeff2270@tulsahousing.org::8a7c30db-426d-42fa-9dbd-ee63471b89c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A86"/>
    <a:srgbClr val="1A3560"/>
    <a:srgbClr val="BA6233"/>
    <a:srgbClr val="465F77"/>
    <a:srgbClr val="727045"/>
    <a:srgbClr val="734842"/>
    <a:srgbClr val="C686AC"/>
    <a:srgbClr val="8E9EB3"/>
    <a:srgbClr val="649EA2"/>
    <a:srgbClr val="8395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314993-03CA-4CEE-BC1F-CCF40B6C499C}" v="3" dt="2022-06-09T15:17:15.233"/>
  </p1510:revLst>
</p1510:revInfo>
</file>

<file path=ppt/tableStyles.xml><?xml version="1.0" encoding="utf-8"?>
<a:tblStyleLst xmlns:a="http://schemas.openxmlformats.org/drawingml/2006/main" def="{74C1A8A3-306A-4EB7-A6B1-4F7E0EB9C5D6}">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2973" autoAdjust="0"/>
  </p:normalViewPr>
  <p:slideViewPr>
    <p:cSldViewPr snapToGrid="0">
      <p:cViewPr varScale="1">
        <p:scale>
          <a:sx n="108" d="100"/>
          <a:sy n="108" d="100"/>
        </p:scale>
        <p:origin x="59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ny Hensley" userId="fab22c7e-c5a0-4ed4-b5cc-8a8c68b45218" providerId="ADAL" clId="{10314993-03CA-4CEE-BC1F-CCF40B6C499C}"/>
    <pc:docChg chg="undo custSel addSld delSld modSld">
      <pc:chgData name="Ginny Hensley" userId="fab22c7e-c5a0-4ed4-b5cc-8a8c68b45218" providerId="ADAL" clId="{10314993-03CA-4CEE-BC1F-CCF40B6C499C}" dt="2022-06-09T15:23:36.312" v="50" actId="1076"/>
      <pc:docMkLst>
        <pc:docMk/>
      </pc:docMkLst>
      <pc:sldChg chg="modSp mod">
        <pc:chgData name="Ginny Hensley" userId="fab22c7e-c5a0-4ed4-b5cc-8a8c68b45218" providerId="ADAL" clId="{10314993-03CA-4CEE-BC1F-CCF40B6C499C}" dt="2022-06-09T15:18:23.338" v="48" actId="29295"/>
        <pc:sldMkLst>
          <pc:docMk/>
          <pc:sldMk cId="1622751721" sldId="262"/>
        </pc:sldMkLst>
        <pc:picChg chg="mod">
          <ac:chgData name="Ginny Hensley" userId="fab22c7e-c5a0-4ed4-b5cc-8a8c68b45218" providerId="ADAL" clId="{10314993-03CA-4CEE-BC1F-CCF40B6C499C}" dt="2022-06-09T15:18:23.338" v="48" actId="29295"/>
          <ac:picMkLst>
            <pc:docMk/>
            <pc:sldMk cId="1622751721" sldId="262"/>
            <ac:picMk id="4" creationId="{7DB00F55-D461-A0D1-4779-3EAABE53AC7C}"/>
          </ac:picMkLst>
        </pc:picChg>
      </pc:sldChg>
      <pc:sldChg chg="addSp delSp del mod">
        <pc:chgData name="Ginny Hensley" userId="fab22c7e-c5a0-4ed4-b5cc-8a8c68b45218" providerId="ADAL" clId="{10314993-03CA-4CEE-BC1F-CCF40B6C499C}" dt="2022-06-09T15:17:34.949" v="14" actId="2696"/>
        <pc:sldMkLst>
          <pc:docMk/>
          <pc:sldMk cId="2998313966" sldId="372"/>
        </pc:sldMkLst>
        <pc:picChg chg="add del">
          <ac:chgData name="Ginny Hensley" userId="fab22c7e-c5a0-4ed4-b5cc-8a8c68b45218" providerId="ADAL" clId="{10314993-03CA-4CEE-BC1F-CCF40B6C499C}" dt="2022-06-09T15:17:24.668" v="13" actId="478"/>
          <ac:picMkLst>
            <pc:docMk/>
            <pc:sldMk cId="2998313966" sldId="372"/>
            <ac:picMk id="4" creationId="{7DB00F55-D461-A0D1-4779-3EAABE53AC7C}"/>
          </ac:picMkLst>
        </pc:picChg>
      </pc:sldChg>
      <pc:sldChg chg="modSp mod">
        <pc:chgData name="Ginny Hensley" userId="fab22c7e-c5a0-4ed4-b5cc-8a8c68b45218" providerId="ADAL" clId="{10314993-03CA-4CEE-BC1F-CCF40B6C499C}" dt="2022-06-09T15:23:36.312" v="50" actId="1076"/>
        <pc:sldMkLst>
          <pc:docMk/>
          <pc:sldMk cId="402563311" sldId="417"/>
        </pc:sldMkLst>
        <pc:spChg chg="mod">
          <ac:chgData name="Ginny Hensley" userId="fab22c7e-c5a0-4ed4-b5cc-8a8c68b45218" providerId="ADAL" clId="{10314993-03CA-4CEE-BC1F-CCF40B6C499C}" dt="2022-06-09T15:23:36.312" v="50" actId="1076"/>
          <ac:spMkLst>
            <pc:docMk/>
            <pc:sldMk cId="402563311" sldId="417"/>
            <ac:spMk id="14" creationId="{00000000-0000-0000-0000-000000000000}"/>
          </ac:spMkLst>
        </pc:spChg>
      </pc:sldChg>
      <pc:sldChg chg="addSp delSp modSp mod">
        <pc:chgData name="Ginny Hensley" userId="fab22c7e-c5a0-4ed4-b5cc-8a8c68b45218" providerId="ADAL" clId="{10314993-03CA-4CEE-BC1F-CCF40B6C499C}" dt="2022-06-09T15:18:09.735" v="34" actId="29295"/>
        <pc:sldMkLst>
          <pc:docMk/>
          <pc:sldMk cId="769507794" sldId="423"/>
        </pc:sldMkLst>
        <pc:spChg chg="add del mod">
          <ac:chgData name="Ginny Hensley" userId="fab22c7e-c5a0-4ed4-b5cc-8a8c68b45218" providerId="ADAL" clId="{10314993-03CA-4CEE-BC1F-CCF40B6C499C}" dt="2022-06-09T15:16:54.300" v="11"/>
          <ac:spMkLst>
            <pc:docMk/>
            <pc:sldMk cId="769507794" sldId="423"/>
            <ac:spMk id="2" creationId="{FD21AE59-8FB4-2E7D-6693-616C64F2851A}"/>
          </ac:spMkLst>
        </pc:spChg>
        <pc:spChg chg="add del mod">
          <ac:chgData name="Ginny Hensley" userId="fab22c7e-c5a0-4ed4-b5cc-8a8c68b45218" providerId="ADAL" clId="{10314993-03CA-4CEE-BC1F-CCF40B6C499C}" dt="2022-06-09T15:16:54.300" v="11"/>
          <ac:spMkLst>
            <pc:docMk/>
            <pc:sldMk cId="769507794" sldId="423"/>
            <ac:spMk id="3" creationId="{533E8A41-6A50-15B9-A280-B914F941BEDB}"/>
          </ac:spMkLst>
        </pc:spChg>
        <pc:picChg chg="mod">
          <ac:chgData name="Ginny Hensley" userId="fab22c7e-c5a0-4ed4-b5cc-8a8c68b45218" providerId="ADAL" clId="{10314993-03CA-4CEE-BC1F-CCF40B6C499C}" dt="2022-06-09T15:18:09.735" v="34" actId="29295"/>
          <ac:picMkLst>
            <pc:docMk/>
            <pc:sldMk cId="769507794" sldId="423"/>
            <ac:picMk id="4" creationId="{7DB00F55-D461-A0D1-4779-3EAABE53AC7C}"/>
          </ac:picMkLst>
        </pc:picChg>
      </pc:sldChg>
      <pc:sldChg chg="addSp delSp modSp new del mod setBg modClrScheme chgLayout">
        <pc:chgData name="Ginny Hensley" userId="fab22c7e-c5a0-4ed4-b5cc-8a8c68b45218" providerId="ADAL" clId="{10314993-03CA-4CEE-BC1F-CCF40B6C499C}" dt="2022-06-09T15:16:50.838" v="9" actId="680"/>
        <pc:sldMkLst>
          <pc:docMk/>
          <pc:sldMk cId="4015769836" sldId="424"/>
        </pc:sldMkLst>
        <pc:spChg chg="add del mod ord">
          <ac:chgData name="Ginny Hensley" userId="fab22c7e-c5a0-4ed4-b5cc-8a8c68b45218" providerId="ADAL" clId="{10314993-03CA-4CEE-BC1F-CCF40B6C499C}" dt="2022-06-09T15:16:50.277" v="8" actId="700"/>
          <ac:spMkLst>
            <pc:docMk/>
            <pc:sldMk cId="4015769836" sldId="424"/>
            <ac:spMk id="2" creationId="{172FBF9B-6150-B6D4-DD54-E6305EB02F19}"/>
          </ac:spMkLst>
        </pc:spChg>
        <pc:spChg chg="add del mod ord">
          <ac:chgData name="Ginny Hensley" userId="fab22c7e-c5a0-4ed4-b5cc-8a8c68b45218" providerId="ADAL" clId="{10314993-03CA-4CEE-BC1F-CCF40B6C499C}" dt="2022-06-09T15:16:50.277" v="8" actId="700"/>
          <ac:spMkLst>
            <pc:docMk/>
            <pc:sldMk cId="4015769836" sldId="424"/>
            <ac:spMk id="3" creationId="{1ED667BF-2F15-1292-2538-8D07BCBE8721}"/>
          </ac:spMkLst>
        </pc:spChg>
        <pc:spChg chg="add del mod ord">
          <ac:chgData name="Ginny Hensley" userId="fab22c7e-c5a0-4ed4-b5cc-8a8c68b45218" providerId="ADAL" clId="{10314993-03CA-4CEE-BC1F-CCF40B6C499C}" dt="2022-06-09T15:16:50.277" v="8" actId="700"/>
          <ac:spMkLst>
            <pc:docMk/>
            <pc:sldMk cId="4015769836" sldId="424"/>
            <ac:spMk id="4" creationId="{4023F727-BD71-17A0-1C22-FA3C13E96867}"/>
          </ac:spMkLst>
        </pc:spChg>
        <pc:spChg chg="add del mod ord">
          <ac:chgData name="Ginny Hensley" userId="fab22c7e-c5a0-4ed4-b5cc-8a8c68b45218" providerId="ADAL" clId="{10314993-03CA-4CEE-BC1F-CCF40B6C499C}" dt="2022-06-09T15:16:50.277" v="8" actId="700"/>
          <ac:spMkLst>
            <pc:docMk/>
            <pc:sldMk cId="4015769836" sldId="424"/>
            <ac:spMk id="5" creationId="{B2EF89C2-F4E1-1732-80B2-9A990BA0EF1A}"/>
          </ac:spMkLst>
        </pc:spChg>
        <pc:spChg chg="add del mod ord">
          <ac:chgData name="Ginny Hensley" userId="fab22c7e-c5a0-4ed4-b5cc-8a8c68b45218" providerId="ADAL" clId="{10314993-03CA-4CEE-BC1F-CCF40B6C499C}" dt="2022-06-09T15:16:49.623" v="7" actId="700"/>
          <ac:spMkLst>
            <pc:docMk/>
            <pc:sldMk cId="4015769836" sldId="424"/>
            <ac:spMk id="6" creationId="{B1397353-8D25-99DF-D340-71D22F0FD4D7}"/>
          </ac:spMkLst>
        </pc:spChg>
        <pc:spChg chg="add del mod ord">
          <ac:chgData name="Ginny Hensley" userId="fab22c7e-c5a0-4ed4-b5cc-8a8c68b45218" providerId="ADAL" clId="{10314993-03CA-4CEE-BC1F-CCF40B6C499C}" dt="2022-06-09T15:16:49.623" v="7" actId="700"/>
          <ac:spMkLst>
            <pc:docMk/>
            <pc:sldMk cId="4015769836" sldId="424"/>
            <ac:spMk id="7" creationId="{CE2EA7EF-6A0A-2545-E4A1-75F0D2E118C7}"/>
          </ac:spMkLst>
        </pc:spChg>
        <pc:spChg chg="add del">
          <ac:chgData name="Ginny Hensley" userId="fab22c7e-c5a0-4ed4-b5cc-8a8c68b45218" providerId="ADAL" clId="{10314993-03CA-4CEE-BC1F-CCF40B6C499C}" dt="2022-06-09T15:16:49.140" v="6" actId="26606"/>
          <ac:spMkLst>
            <pc:docMk/>
            <pc:sldMk cId="4015769836" sldId="424"/>
            <ac:spMk id="12" creationId="{C9A36457-A5F4-4103-A443-02581C09185B}"/>
          </ac:spMkLst>
        </pc:spChg>
        <pc:spChg chg="add del">
          <ac:chgData name="Ginny Hensley" userId="fab22c7e-c5a0-4ed4-b5cc-8a8c68b45218" providerId="ADAL" clId="{10314993-03CA-4CEE-BC1F-CCF40B6C499C}" dt="2022-06-09T15:16:49.140" v="6" actId="26606"/>
          <ac:spMkLst>
            <pc:docMk/>
            <pc:sldMk cId="4015769836" sldId="424"/>
            <ac:spMk id="14" creationId="{DC5FB7E8-B636-40FA-BE8D-48145C0F5C57}"/>
          </ac:spMkLst>
        </pc:spChg>
        <pc:spChg chg="add del">
          <ac:chgData name="Ginny Hensley" userId="fab22c7e-c5a0-4ed4-b5cc-8a8c68b45218" providerId="ADAL" clId="{10314993-03CA-4CEE-BC1F-CCF40B6C499C}" dt="2022-06-09T15:16:49.140" v="6" actId="26606"/>
          <ac:spMkLst>
            <pc:docMk/>
            <pc:sldMk cId="4015769836" sldId="424"/>
            <ac:spMk id="16" creationId="{142DCE2C-2863-46FA-9BE7-24365A24D9BA}"/>
          </ac:spMkLst>
        </pc:spChg>
      </pc:sldChg>
    </pc:docChg>
  </pc:docChgLst>
</pc:chgInfo>
</file>

<file path=ppt/comments/modernComment_190_5BC3C1EE.xml><?xml version="1.0" encoding="utf-8"?>
<p188:cmLst xmlns:a="http://schemas.openxmlformats.org/drawingml/2006/main" xmlns:r="http://schemas.openxmlformats.org/officeDocument/2006/relationships" xmlns:p188="http://schemas.microsoft.com/office/powerpoint/2018/8/main">
  <p188:cm id="{A6363968-B7E6-4E45-975B-3804BC2DD5C3}" authorId="{6497CCE5-E277-C8C2-0D12-EDED10EF6AB6}" created="2022-06-02T13:55:57.609">
    <pc:sldMkLst xmlns:pc="http://schemas.microsoft.com/office/powerpoint/2013/main/command">
      <pc:docMk/>
      <pc:sldMk cId="1539555822" sldId="400"/>
    </pc:sldMkLst>
    <p188:pos x="5857874" y="1982390"/>
    <p188:replyLst>
      <p188:reply id="{0E3E134A-6496-4FFC-9BC2-37BBDF9FD123}" authorId="{6497CCE5-E277-C8C2-0D12-EDED10EF6AB6}" created="2022-06-02T17:55:17.026">
        <p188:txBody>
          <a:bodyPr/>
          <a:lstStyle/>
          <a:p>
            <a:r>
              <a:rPr lang="en-US"/>
              <a:t>Here are additional details on Muncie: Phase I is 120,000sf with ribbon cutting scheduled for July 2022. The cap ex for this is published to be $50M and hiring 250 people. Phase II will open this time next year but the planning and site prep has already begun. Phase III will be late 2024-early 2025 with a total under roof of about 300,000 sf thought this could change. Salaries for current positions are in the $40-50k range for floor staff and $70-90K for floor managers and professional staff</a:t>
            </a:r>
          </a:p>
        </p188:txBody>
      </p188:reply>
    </p188:replyLst>
    <p188:txBody>
      <a:bodyPr/>
      <a:lstStyle/>
      <a:p>
        <a:r>
          <a:rPr lang="en-US"/>
          <a:t>I'd like to use one photo (maybe the one on the left) and then include a few bullets related to this project: 
- Goal: Establish a center for high-quality jobs accessible to neighborhood residents. 
- Strategy: Attract employers with a proven record of "skilling up" and investing in employees. 
- Current Activity: 
   - Muncie Power Products completed campus as anchor tenant in Spring 2022, providing X jobs at $X average annual salary, and investing $XM
   - Partnering with GKFF to plan for "spec" industrial buildings to capitalize on increased interest from companies with short development timelines. </a:t>
        </a:r>
      </a:p>
    </p188:txBody>
  </p188:cm>
  <p188:cm id="{249FB8BD-9D4D-461F-9954-59E1FF04A7F9}" authorId="{6497CCE5-E277-C8C2-0D12-EDED10EF6AB6}" created="2022-06-02T17:52:30.399">
    <pc:sldMkLst xmlns:pc="http://schemas.microsoft.com/office/powerpoint/2013/main/command">
      <pc:docMk/>
      <pc:sldMk cId="1539555822" sldId="400"/>
    </pc:sldMkLst>
    <p188:txBody>
      <a:bodyPr/>
      <a:lstStyle/>
      <a:p>
        <a:r>
          <a:rPr lang="en-US"/>
          <a:t>Link this slide to challenge of high unemployment</a:t>
        </a:r>
      </a:p>
    </p188:txBody>
  </p188:cm>
</p188:cmLst>
</file>

<file path=ppt/comments/modernComment_192_940FCFD.xml><?xml version="1.0" encoding="utf-8"?>
<p188:cmLst xmlns:a="http://schemas.openxmlformats.org/drawingml/2006/main" xmlns:r="http://schemas.openxmlformats.org/officeDocument/2006/relationships" xmlns:p188="http://schemas.microsoft.com/office/powerpoint/2018/8/main">
  <p188:cm id="{1F707111-57C5-4255-A6FC-6723B0E154D1}" authorId="{6497CCE5-E277-C8C2-0D12-EDED10EF6AB6}" created="2022-06-02T17:54:11.259">
    <pc:sldMkLst xmlns:pc="http://schemas.microsoft.com/office/powerpoint/2013/main/command">
      <pc:docMk/>
      <pc:sldMk cId="857422839" sldId="402"/>
    </pc:sldMkLst>
    <p188:txBody>
      <a:bodyPr/>
      <a:lstStyle/>
      <a:p>
        <a:r>
          <a:rPr lang="en-US"/>
          <a:t>Link this slide and the urban farm slide to the challenge of lack of healthy food access</a:t>
        </a:r>
      </a:p>
    </p188:txBody>
  </p188:cm>
</p188:cmLst>
</file>

<file path=ppt/comments/modernComment_198_B8818C0E.xml><?xml version="1.0" encoding="utf-8"?>
<p188:cmLst xmlns:a="http://schemas.openxmlformats.org/drawingml/2006/main" xmlns:r="http://schemas.openxmlformats.org/officeDocument/2006/relationships" xmlns:p188="http://schemas.microsoft.com/office/powerpoint/2018/8/main">
  <p188:cm id="{EAE5C1D2-1C39-49F5-BE19-E21D6F49AC24}" authorId="{6497CCE5-E277-C8C2-0D12-EDED10EF6AB6}" created="2022-06-02T17:52:51.618">
    <pc:sldMkLst xmlns:pc="http://schemas.microsoft.com/office/powerpoint/2013/main/command">
      <pc:docMk/>
      <pc:sldMk cId="3095497742" sldId="408"/>
    </pc:sldMkLst>
    <p188:txBody>
      <a:bodyPr/>
      <a:lstStyle/>
      <a:p>
        <a:r>
          <a:rPr lang="en-US"/>
          <a:t>Link this slide to the challenge of lack of commercial and retail activity</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889107-B815-4D19-A1DF-3AA67327CF84}" type="doc">
      <dgm:prSet loTypeId="urn:microsoft.com/office/officeart/2005/8/layout/hierarchy4" loCatId="hierarchy" qsTypeId="urn:microsoft.com/office/officeart/2005/8/quickstyle/simple1" qsCatId="simple" csTypeId="urn:microsoft.com/office/officeart/2005/8/colors/colorful5" csCatId="colorful" phldr="1"/>
      <dgm:spPr/>
      <dgm:t>
        <a:bodyPr/>
        <a:lstStyle/>
        <a:p>
          <a:endParaRPr lang="en-US"/>
        </a:p>
      </dgm:t>
    </dgm:pt>
    <dgm:pt modelId="{1CD2DD8B-F6D1-4EAE-B757-48D209D75D66}">
      <dgm:prSet phldrT="[Text]"/>
      <dgm:spPr>
        <a:solidFill>
          <a:srgbClr val="649EA2"/>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Abadi"/>
            </a:rPr>
            <a:t>Residents &amp; Stakeholders</a:t>
          </a:r>
        </a:p>
      </dgm:t>
    </dgm:pt>
    <dgm:pt modelId="{FE31AD45-5A04-4F90-9E7B-F023B25E3B16}" type="parTrans" cxnId="{3FA2568D-9FED-4AB7-96C1-F938DCF9EA2E}">
      <dgm:prSet/>
      <dgm:spPr/>
      <dgm:t>
        <a:bodyPr/>
        <a:lstStyle/>
        <a:p>
          <a:endParaRPr lang="en-US"/>
        </a:p>
      </dgm:t>
    </dgm:pt>
    <dgm:pt modelId="{F51F86BD-21E5-49B0-9B4A-349583C532FE}" type="sibTrans" cxnId="{3FA2568D-9FED-4AB7-96C1-F938DCF9EA2E}">
      <dgm:prSet/>
      <dgm:spPr/>
      <dgm:t>
        <a:bodyPr/>
        <a:lstStyle/>
        <a:p>
          <a:endParaRPr lang="en-US"/>
        </a:p>
      </dgm:t>
    </dgm:pt>
    <dgm:pt modelId="{9A7BF87E-EE8D-4E1F-82B7-E7EE23CFB7C1}">
      <dgm:prSet phldrT="[Text]"/>
      <dgm:spPr>
        <a:solidFill>
          <a:srgbClr val="649EA2"/>
        </a:solidFill>
      </dgm:spPr>
      <dgm:t>
        <a:bodyPr/>
        <a:lstStyle/>
        <a:p>
          <a:r>
            <a:rPr lang="en-US" dirty="0">
              <a:latin typeface="Abadi"/>
            </a:rPr>
            <a:t>CCI Leads</a:t>
          </a:r>
        </a:p>
      </dgm:t>
    </dgm:pt>
    <dgm:pt modelId="{7EA9459D-F3E2-4832-ACC1-B5CA1FB5DCB5}" type="parTrans" cxnId="{D24F58F4-4C6C-4049-BC91-CC3886821E99}">
      <dgm:prSet/>
      <dgm:spPr/>
      <dgm:t>
        <a:bodyPr/>
        <a:lstStyle/>
        <a:p>
          <a:endParaRPr lang="en-US"/>
        </a:p>
      </dgm:t>
    </dgm:pt>
    <dgm:pt modelId="{E476C5CF-14AB-4307-90CE-C044FB58F726}" type="sibTrans" cxnId="{D24F58F4-4C6C-4049-BC91-CC3886821E99}">
      <dgm:prSet/>
      <dgm:spPr/>
      <dgm:t>
        <a:bodyPr/>
        <a:lstStyle/>
        <a:p>
          <a:endParaRPr lang="en-US"/>
        </a:p>
      </dgm:t>
    </dgm:pt>
    <dgm:pt modelId="{49A7C417-1DBA-4981-AB00-8A4E270739F1}">
      <dgm:prSet phldrT="[Text]" custT="1"/>
      <dgm:spPr/>
      <dgm:t>
        <a:bodyPr anchor="ctr"/>
        <a:lstStyle/>
        <a:p>
          <a:pPr rtl="0">
            <a:lnSpc>
              <a:spcPct val="100000"/>
            </a:lnSpc>
            <a:spcBef>
              <a:spcPts val="0"/>
            </a:spcBef>
            <a:spcAft>
              <a:spcPct val="35000"/>
            </a:spcAft>
          </a:pPr>
          <a:r>
            <a:rPr lang="en-US" sz="2400" b="1" dirty="0">
              <a:latin typeface="Abadi"/>
            </a:rPr>
            <a:t>Neighborhood Implementation Entity</a:t>
          </a:r>
        </a:p>
        <a:p>
          <a:pPr rtl="0">
            <a:lnSpc>
              <a:spcPct val="100000"/>
            </a:lnSpc>
            <a:spcBef>
              <a:spcPts val="0"/>
            </a:spcBef>
            <a:spcAft>
              <a:spcPts val="0"/>
            </a:spcAft>
          </a:pPr>
          <a:r>
            <a:rPr lang="en-US" sz="2000" dirty="0">
              <a:latin typeface="Abadi"/>
            </a:rPr>
            <a:t>Partner Tulsa </a:t>
          </a:r>
        </a:p>
        <a:p>
          <a:pPr rtl="0">
            <a:lnSpc>
              <a:spcPct val="100000"/>
            </a:lnSpc>
            <a:spcBef>
              <a:spcPts val="0"/>
            </a:spcBef>
            <a:spcAft>
              <a:spcPts val="0"/>
            </a:spcAft>
          </a:pPr>
          <a:r>
            <a:rPr lang="en-US" sz="2000" dirty="0">
              <a:latin typeface="Abadi"/>
            </a:rPr>
            <a:t>(Lead Community and Economic Development Agency for COT)</a:t>
          </a:r>
        </a:p>
        <a:p>
          <a:pPr rtl="0">
            <a:lnSpc>
              <a:spcPct val="100000"/>
            </a:lnSpc>
            <a:spcBef>
              <a:spcPts val="0"/>
            </a:spcBef>
            <a:spcAft>
              <a:spcPts val="0"/>
            </a:spcAft>
          </a:pPr>
          <a:endParaRPr lang="en-US" sz="700" dirty="0">
            <a:latin typeface="Abadi"/>
          </a:endParaRPr>
        </a:p>
        <a:p>
          <a:pPr rtl="0">
            <a:lnSpc>
              <a:spcPct val="100000"/>
            </a:lnSpc>
            <a:spcBef>
              <a:spcPts val="0"/>
            </a:spcBef>
            <a:spcAft>
              <a:spcPct val="35000"/>
            </a:spcAft>
          </a:pPr>
          <a:r>
            <a:rPr lang="en-US" sz="2000" dirty="0">
              <a:latin typeface="Abadi"/>
            </a:rPr>
            <a:t>(Convener &amp; Facilitator)  </a:t>
          </a:r>
        </a:p>
      </dgm:t>
    </dgm:pt>
    <dgm:pt modelId="{F8E0D5E3-FC5F-4CB8-9CAF-0444C9F068C9}" type="sibTrans" cxnId="{1133DCC1-CDBE-4FCB-B352-05D82C8C372A}">
      <dgm:prSet/>
      <dgm:spPr/>
      <dgm:t>
        <a:bodyPr/>
        <a:lstStyle/>
        <a:p>
          <a:endParaRPr lang="en-US"/>
        </a:p>
      </dgm:t>
    </dgm:pt>
    <dgm:pt modelId="{B6F21E42-7043-44DB-B387-010F9A60D341}" type="parTrans" cxnId="{1133DCC1-CDBE-4FCB-B352-05D82C8C372A}">
      <dgm:prSet/>
      <dgm:spPr/>
      <dgm:t>
        <a:bodyPr/>
        <a:lstStyle/>
        <a:p>
          <a:endParaRPr lang="en-US"/>
        </a:p>
      </dgm:t>
    </dgm:pt>
    <dgm:pt modelId="{5B0D9B34-62B3-41D4-A41C-DD490A7DD7B7}">
      <dgm:prSet phldrT="[Text]"/>
      <dgm:spPr>
        <a:solidFill>
          <a:srgbClr val="649EA2"/>
        </a:solidFill>
      </dgm:spPr>
      <dgm:t>
        <a:bodyPr/>
        <a:lstStyle/>
        <a:p>
          <a:r>
            <a:rPr lang="en-US" dirty="0">
              <a:latin typeface="Abadi"/>
            </a:rPr>
            <a:t>Other Neighborhood Investments</a:t>
          </a:r>
        </a:p>
      </dgm:t>
    </dgm:pt>
    <dgm:pt modelId="{36209D0D-5704-43CE-B7DB-A8157D296ABD}" type="parTrans" cxnId="{378DE393-4B0B-40C3-BBC5-537153F1BD64}">
      <dgm:prSet/>
      <dgm:spPr/>
      <dgm:t>
        <a:bodyPr/>
        <a:lstStyle/>
        <a:p>
          <a:endParaRPr lang="en-US"/>
        </a:p>
      </dgm:t>
    </dgm:pt>
    <dgm:pt modelId="{5C36595F-CF55-4AB2-B2F8-FC9209B0CFA8}" type="sibTrans" cxnId="{378DE393-4B0B-40C3-BBC5-537153F1BD64}">
      <dgm:prSet/>
      <dgm:spPr/>
      <dgm:t>
        <a:bodyPr/>
        <a:lstStyle/>
        <a:p>
          <a:endParaRPr lang="en-US"/>
        </a:p>
      </dgm:t>
    </dgm:pt>
    <dgm:pt modelId="{3C5DF941-576A-4C71-B827-C1C061E7430B}">
      <dgm:prSet phldrT="[Text]" custT="1"/>
      <dgm:spPr/>
      <dgm:t>
        <a:bodyPr/>
        <a:lstStyle/>
        <a:p>
          <a:pPr>
            <a:spcAft>
              <a:spcPts val="0"/>
            </a:spcAft>
          </a:pPr>
          <a:r>
            <a:rPr lang="en-US" sz="2800" b="1" dirty="0">
              <a:latin typeface="Abadi"/>
            </a:rPr>
            <a:t>The City of Tulsa</a:t>
          </a:r>
        </a:p>
        <a:p>
          <a:pPr rtl="0">
            <a:spcAft>
              <a:spcPts val="0"/>
            </a:spcAft>
          </a:pPr>
          <a:r>
            <a:rPr lang="en-US" sz="2400" dirty="0">
              <a:latin typeface="Abadi"/>
            </a:rPr>
            <a:t>(Co-Applicant) </a:t>
          </a:r>
        </a:p>
      </dgm:t>
    </dgm:pt>
    <dgm:pt modelId="{F70BC97F-1662-4240-B6C5-5A3B4D7516F3}" type="sibTrans" cxnId="{13DE35D0-C16C-4543-AF71-3A887E4C714C}">
      <dgm:prSet/>
      <dgm:spPr/>
      <dgm:t>
        <a:bodyPr/>
        <a:lstStyle/>
        <a:p>
          <a:endParaRPr lang="en-US"/>
        </a:p>
      </dgm:t>
    </dgm:pt>
    <dgm:pt modelId="{036C79C9-816C-48D7-AC3F-49AB68BC4DAC}" type="parTrans" cxnId="{13DE35D0-C16C-4543-AF71-3A887E4C714C}">
      <dgm:prSet/>
      <dgm:spPr/>
      <dgm:t>
        <a:bodyPr/>
        <a:lstStyle/>
        <a:p>
          <a:endParaRPr lang="en-US"/>
        </a:p>
      </dgm:t>
    </dgm:pt>
    <dgm:pt modelId="{C259D3FF-109F-4E82-88BF-96D38A94F76F}" type="pres">
      <dgm:prSet presAssocID="{98889107-B815-4D19-A1DF-3AA67327CF84}" presName="Name0" presStyleCnt="0">
        <dgm:presLayoutVars>
          <dgm:chPref val="1"/>
          <dgm:dir/>
          <dgm:animOne val="branch"/>
          <dgm:animLvl val="lvl"/>
          <dgm:resizeHandles/>
        </dgm:presLayoutVars>
      </dgm:prSet>
      <dgm:spPr/>
    </dgm:pt>
    <dgm:pt modelId="{E3F68E7F-0A0B-4676-B34A-BFED956A91A1}" type="pres">
      <dgm:prSet presAssocID="{3C5DF941-576A-4C71-B827-C1C061E7430B}" presName="vertOne" presStyleCnt="0"/>
      <dgm:spPr/>
    </dgm:pt>
    <dgm:pt modelId="{02CE5728-B783-43A9-AC5B-09ABEA491AA0}" type="pres">
      <dgm:prSet presAssocID="{3C5DF941-576A-4C71-B827-C1C061E7430B}" presName="txOne" presStyleLbl="node0" presStyleIdx="0" presStyleCnt="1" custLinFactY="-38382" custLinFactNeighborX="14060" custLinFactNeighborY="-100000">
        <dgm:presLayoutVars>
          <dgm:chPref val="3"/>
        </dgm:presLayoutVars>
      </dgm:prSet>
      <dgm:spPr/>
    </dgm:pt>
    <dgm:pt modelId="{193A386F-13B1-42D2-903B-DA394A07BBE3}" type="pres">
      <dgm:prSet presAssocID="{3C5DF941-576A-4C71-B827-C1C061E7430B}" presName="parTransOne" presStyleCnt="0"/>
      <dgm:spPr/>
    </dgm:pt>
    <dgm:pt modelId="{41E46279-212D-4565-AAF2-9169023776BE}" type="pres">
      <dgm:prSet presAssocID="{3C5DF941-576A-4C71-B827-C1C061E7430B}" presName="horzOne" presStyleCnt="0"/>
      <dgm:spPr/>
    </dgm:pt>
    <dgm:pt modelId="{954D113E-55E0-47FA-9A36-CD1E308D4F2C}" type="pres">
      <dgm:prSet presAssocID="{49A7C417-1DBA-4981-AB00-8A4E270739F1}" presName="vertTwo" presStyleCnt="0"/>
      <dgm:spPr/>
    </dgm:pt>
    <dgm:pt modelId="{5B15609C-917C-4311-BF5F-7C851649CFE9}" type="pres">
      <dgm:prSet presAssocID="{49A7C417-1DBA-4981-AB00-8A4E270739F1}" presName="txTwo" presStyleLbl="node2" presStyleIdx="0" presStyleCnt="1">
        <dgm:presLayoutVars>
          <dgm:chPref val="3"/>
        </dgm:presLayoutVars>
      </dgm:prSet>
      <dgm:spPr/>
    </dgm:pt>
    <dgm:pt modelId="{88D2B2AB-270C-4A80-B371-F7E75595FA91}" type="pres">
      <dgm:prSet presAssocID="{49A7C417-1DBA-4981-AB00-8A4E270739F1}" presName="parTransTwo" presStyleCnt="0"/>
      <dgm:spPr/>
    </dgm:pt>
    <dgm:pt modelId="{9A16D9D7-E3AF-4E06-9B9E-ED2A77E4E4FB}" type="pres">
      <dgm:prSet presAssocID="{49A7C417-1DBA-4981-AB00-8A4E270739F1}" presName="horzTwo" presStyleCnt="0"/>
      <dgm:spPr/>
    </dgm:pt>
    <dgm:pt modelId="{08CDC114-7DFE-4C72-BF5E-38A2F9FF2CA6}" type="pres">
      <dgm:prSet presAssocID="{9A7BF87E-EE8D-4E1F-82B7-E7EE23CFB7C1}" presName="vertThree" presStyleCnt="0"/>
      <dgm:spPr/>
    </dgm:pt>
    <dgm:pt modelId="{290B42C7-572F-497A-AF6E-C8CB74431844}" type="pres">
      <dgm:prSet presAssocID="{9A7BF87E-EE8D-4E1F-82B7-E7EE23CFB7C1}" presName="txThree" presStyleLbl="node3" presStyleIdx="0" presStyleCnt="3">
        <dgm:presLayoutVars>
          <dgm:chPref val="3"/>
        </dgm:presLayoutVars>
      </dgm:prSet>
      <dgm:spPr/>
    </dgm:pt>
    <dgm:pt modelId="{19E7B82B-295D-4A30-85A3-15F1C99E86C9}" type="pres">
      <dgm:prSet presAssocID="{9A7BF87E-EE8D-4E1F-82B7-E7EE23CFB7C1}" presName="horzThree" presStyleCnt="0"/>
      <dgm:spPr/>
    </dgm:pt>
    <dgm:pt modelId="{2C2A3035-3EBF-47EC-B905-B4BC895C91EA}" type="pres">
      <dgm:prSet presAssocID="{E476C5CF-14AB-4307-90CE-C044FB58F726}" presName="sibSpaceThree" presStyleCnt="0"/>
      <dgm:spPr/>
    </dgm:pt>
    <dgm:pt modelId="{E087EF48-F870-4D46-ABFD-EFBBF6E3085E}" type="pres">
      <dgm:prSet presAssocID="{5B0D9B34-62B3-41D4-A41C-DD490A7DD7B7}" presName="vertThree" presStyleCnt="0"/>
      <dgm:spPr/>
    </dgm:pt>
    <dgm:pt modelId="{6869072B-1074-4BAC-A080-E8713EB1E6C7}" type="pres">
      <dgm:prSet presAssocID="{5B0D9B34-62B3-41D4-A41C-DD490A7DD7B7}" presName="txThree" presStyleLbl="node3" presStyleIdx="1" presStyleCnt="3">
        <dgm:presLayoutVars>
          <dgm:chPref val="3"/>
        </dgm:presLayoutVars>
      </dgm:prSet>
      <dgm:spPr/>
    </dgm:pt>
    <dgm:pt modelId="{D6D0B155-0DB4-4B52-8F58-3D98340FB162}" type="pres">
      <dgm:prSet presAssocID="{5B0D9B34-62B3-41D4-A41C-DD490A7DD7B7}" presName="horzThree" presStyleCnt="0"/>
      <dgm:spPr/>
    </dgm:pt>
    <dgm:pt modelId="{9993B90E-1B36-4ADE-9AA3-37F8C1E4DC13}" type="pres">
      <dgm:prSet presAssocID="{5C36595F-CF55-4AB2-B2F8-FC9209B0CFA8}" presName="sibSpaceThree" presStyleCnt="0"/>
      <dgm:spPr/>
    </dgm:pt>
    <dgm:pt modelId="{EE7BF5BE-9772-4DA2-BBCB-41A518B1DF08}" type="pres">
      <dgm:prSet presAssocID="{1CD2DD8B-F6D1-4EAE-B757-48D209D75D66}" presName="vertThree" presStyleCnt="0"/>
      <dgm:spPr/>
    </dgm:pt>
    <dgm:pt modelId="{8397E533-BF55-417B-B5A9-C3F8A8410185}" type="pres">
      <dgm:prSet presAssocID="{1CD2DD8B-F6D1-4EAE-B757-48D209D75D66}" presName="txThree" presStyleLbl="node3" presStyleIdx="2" presStyleCnt="3">
        <dgm:presLayoutVars>
          <dgm:chPref val="3"/>
        </dgm:presLayoutVars>
      </dgm:prSet>
      <dgm:spPr/>
    </dgm:pt>
    <dgm:pt modelId="{87617F90-1339-4BED-B712-B9FBBA9AB056}" type="pres">
      <dgm:prSet presAssocID="{1CD2DD8B-F6D1-4EAE-B757-48D209D75D66}" presName="horzThree" presStyleCnt="0"/>
      <dgm:spPr/>
    </dgm:pt>
  </dgm:ptLst>
  <dgm:cxnLst>
    <dgm:cxn modelId="{C9EE9A29-8460-41FE-92DB-09CE1EF46B95}" type="presOf" srcId="{49A7C417-1DBA-4981-AB00-8A4E270739F1}" destId="{5B15609C-917C-4311-BF5F-7C851649CFE9}" srcOrd="0" destOrd="0" presId="urn:microsoft.com/office/officeart/2005/8/layout/hierarchy4"/>
    <dgm:cxn modelId="{5A1AB62E-82A1-49AA-9124-C15CAB9BAFE8}" type="presOf" srcId="{9A7BF87E-EE8D-4E1F-82B7-E7EE23CFB7C1}" destId="{290B42C7-572F-497A-AF6E-C8CB74431844}" srcOrd="0" destOrd="0" presId="urn:microsoft.com/office/officeart/2005/8/layout/hierarchy4"/>
    <dgm:cxn modelId="{E583A368-9BD5-4C3D-A0FC-C10DA654566B}" type="presOf" srcId="{3C5DF941-576A-4C71-B827-C1C061E7430B}" destId="{02CE5728-B783-43A9-AC5B-09ABEA491AA0}" srcOrd="0" destOrd="0" presId="urn:microsoft.com/office/officeart/2005/8/layout/hierarchy4"/>
    <dgm:cxn modelId="{95F67169-30B2-44DC-AFDE-C4FBA38E01DA}" type="presOf" srcId="{98889107-B815-4D19-A1DF-3AA67327CF84}" destId="{C259D3FF-109F-4E82-88BF-96D38A94F76F}" srcOrd="0" destOrd="0" presId="urn:microsoft.com/office/officeart/2005/8/layout/hierarchy4"/>
    <dgm:cxn modelId="{94195953-CFD4-4952-823F-16A33EA1A2DD}" type="presOf" srcId="{5B0D9B34-62B3-41D4-A41C-DD490A7DD7B7}" destId="{6869072B-1074-4BAC-A080-E8713EB1E6C7}" srcOrd="0" destOrd="0" presId="urn:microsoft.com/office/officeart/2005/8/layout/hierarchy4"/>
    <dgm:cxn modelId="{3FA2568D-9FED-4AB7-96C1-F938DCF9EA2E}" srcId="{49A7C417-1DBA-4981-AB00-8A4E270739F1}" destId="{1CD2DD8B-F6D1-4EAE-B757-48D209D75D66}" srcOrd="2" destOrd="0" parTransId="{FE31AD45-5A04-4F90-9E7B-F023B25E3B16}" sibTransId="{F51F86BD-21E5-49B0-9B4A-349583C532FE}"/>
    <dgm:cxn modelId="{378DE393-4B0B-40C3-BBC5-537153F1BD64}" srcId="{49A7C417-1DBA-4981-AB00-8A4E270739F1}" destId="{5B0D9B34-62B3-41D4-A41C-DD490A7DD7B7}" srcOrd="1" destOrd="0" parTransId="{36209D0D-5704-43CE-B7DB-A8157D296ABD}" sibTransId="{5C36595F-CF55-4AB2-B2F8-FC9209B0CFA8}"/>
    <dgm:cxn modelId="{1133DCC1-CDBE-4FCB-B352-05D82C8C372A}" srcId="{3C5DF941-576A-4C71-B827-C1C061E7430B}" destId="{49A7C417-1DBA-4981-AB00-8A4E270739F1}" srcOrd="0" destOrd="0" parTransId="{B6F21E42-7043-44DB-B387-010F9A60D341}" sibTransId="{F8E0D5E3-FC5F-4CB8-9CAF-0444C9F068C9}"/>
    <dgm:cxn modelId="{E3FC67C5-CC32-40EA-B27B-1361051FA681}" type="presOf" srcId="{1CD2DD8B-F6D1-4EAE-B757-48D209D75D66}" destId="{8397E533-BF55-417B-B5A9-C3F8A8410185}" srcOrd="0" destOrd="0" presId="urn:microsoft.com/office/officeart/2005/8/layout/hierarchy4"/>
    <dgm:cxn modelId="{13DE35D0-C16C-4543-AF71-3A887E4C714C}" srcId="{98889107-B815-4D19-A1DF-3AA67327CF84}" destId="{3C5DF941-576A-4C71-B827-C1C061E7430B}" srcOrd="0" destOrd="0" parTransId="{036C79C9-816C-48D7-AC3F-49AB68BC4DAC}" sibTransId="{F70BC97F-1662-4240-B6C5-5A3B4D7516F3}"/>
    <dgm:cxn modelId="{D24F58F4-4C6C-4049-BC91-CC3886821E99}" srcId="{49A7C417-1DBA-4981-AB00-8A4E270739F1}" destId="{9A7BF87E-EE8D-4E1F-82B7-E7EE23CFB7C1}" srcOrd="0" destOrd="0" parTransId="{7EA9459D-F3E2-4832-ACC1-B5CA1FB5DCB5}" sibTransId="{E476C5CF-14AB-4307-90CE-C044FB58F726}"/>
    <dgm:cxn modelId="{D51999F2-8722-4B90-8432-7F22F18439E0}" type="presParOf" srcId="{C259D3FF-109F-4E82-88BF-96D38A94F76F}" destId="{E3F68E7F-0A0B-4676-B34A-BFED956A91A1}" srcOrd="0" destOrd="0" presId="urn:microsoft.com/office/officeart/2005/8/layout/hierarchy4"/>
    <dgm:cxn modelId="{6BA4B5F0-D3CE-4622-8705-8D0B1F69B8B3}" type="presParOf" srcId="{E3F68E7F-0A0B-4676-B34A-BFED956A91A1}" destId="{02CE5728-B783-43A9-AC5B-09ABEA491AA0}" srcOrd="0" destOrd="0" presId="urn:microsoft.com/office/officeart/2005/8/layout/hierarchy4"/>
    <dgm:cxn modelId="{4914F5F4-1843-4060-855F-1593001CED04}" type="presParOf" srcId="{E3F68E7F-0A0B-4676-B34A-BFED956A91A1}" destId="{193A386F-13B1-42D2-903B-DA394A07BBE3}" srcOrd="1" destOrd="0" presId="urn:microsoft.com/office/officeart/2005/8/layout/hierarchy4"/>
    <dgm:cxn modelId="{ED79C5D0-CD5D-46CF-B65B-7019E238A2F5}" type="presParOf" srcId="{E3F68E7F-0A0B-4676-B34A-BFED956A91A1}" destId="{41E46279-212D-4565-AAF2-9169023776BE}" srcOrd="2" destOrd="0" presId="urn:microsoft.com/office/officeart/2005/8/layout/hierarchy4"/>
    <dgm:cxn modelId="{3061AF9C-05D9-4E73-BC6A-33C08A9631D1}" type="presParOf" srcId="{41E46279-212D-4565-AAF2-9169023776BE}" destId="{954D113E-55E0-47FA-9A36-CD1E308D4F2C}" srcOrd="0" destOrd="0" presId="urn:microsoft.com/office/officeart/2005/8/layout/hierarchy4"/>
    <dgm:cxn modelId="{4ADE94E4-8469-4DC4-AA7A-6E3CE19AFCDE}" type="presParOf" srcId="{954D113E-55E0-47FA-9A36-CD1E308D4F2C}" destId="{5B15609C-917C-4311-BF5F-7C851649CFE9}" srcOrd="0" destOrd="0" presId="urn:microsoft.com/office/officeart/2005/8/layout/hierarchy4"/>
    <dgm:cxn modelId="{9F27023C-DB34-4BF4-864A-8E3F7C1BF2B3}" type="presParOf" srcId="{954D113E-55E0-47FA-9A36-CD1E308D4F2C}" destId="{88D2B2AB-270C-4A80-B371-F7E75595FA91}" srcOrd="1" destOrd="0" presId="urn:microsoft.com/office/officeart/2005/8/layout/hierarchy4"/>
    <dgm:cxn modelId="{348330D6-8036-47AD-92AB-50552CCB1AA4}" type="presParOf" srcId="{954D113E-55E0-47FA-9A36-CD1E308D4F2C}" destId="{9A16D9D7-E3AF-4E06-9B9E-ED2A77E4E4FB}" srcOrd="2" destOrd="0" presId="urn:microsoft.com/office/officeart/2005/8/layout/hierarchy4"/>
    <dgm:cxn modelId="{EB2ED414-C823-4395-8551-EDDE1BACFD06}" type="presParOf" srcId="{9A16D9D7-E3AF-4E06-9B9E-ED2A77E4E4FB}" destId="{08CDC114-7DFE-4C72-BF5E-38A2F9FF2CA6}" srcOrd="0" destOrd="0" presId="urn:microsoft.com/office/officeart/2005/8/layout/hierarchy4"/>
    <dgm:cxn modelId="{4FE4F0F9-8C5B-4186-A011-6D3D9530DAFF}" type="presParOf" srcId="{08CDC114-7DFE-4C72-BF5E-38A2F9FF2CA6}" destId="{290B42C7-572F-497A-AF6E-C8CB74431844}" srcOrd="0" destOrd="0" presId="urn:microsoft.com/office/officeart/2005/8/layout/hierarchy4"/>
    <dgm:cxn modelId="{4062C89D-85C4-46E5-B1AA-88EA493D3C49}" type="presParOf" srcId="{08CDC114-7DFE-4C72-BF5E-38A2F9FF2CA6}" destId="{19E7B82B-295D-4A30-85A3-15F1C99E86C9}" srcOrd="1" destOrd="0" presId="urn:microsoft.com/office/officeart/2005/8/layout/hierarchy4"/>
    <dgm:cxn modelId="{01F16842-799C-4A3C-8E61-86E1BDEB18D8}" type="presParOf" srcId="{9A16D9D7-E3AF-4E06-9B9E-ED2A77E4E4FB}" destId="{2C2A3035-3EBF-47EC-B905-B4BC895C91EA}" srcOrd="1" destOrd="0" presId="urn:microsoft.com/office/officeart/2005/8/layout/hierarchy4"/>
    <dgm:cxn modelId="{07264539-824C-4095-A2A3-5ADB96D574DC}" type="presParOf" srcId="{9A16D9D7-E3AF-4E06-9B9E-ED2A77E4E4FB}" destId="{E087EF48-F870-4D46-ABFD-EFBBF6E3085E}" srcOrd="2" destOrd="0" presId="urn:microsoft.com/office/officeart/2005/8/layout/hierarchy4"/>
    <dgm:cxn modelId="{249BEF33-7707-4176-AFE6-EE7C49719E4A}" type="presParOf" srcId="{E087EF48-F870-4D46-ABFD-EFBBF6E3085E}" destId="{6869072B-1074-4BAC-A080-E8713EB1E6C7}" srcOrd="0" destOrd="0" presId="urn:microsoft.com/office/officeart/2005/8/layout/hierarchy4"/>
    <dgm:cxn modelId="{C8AD685C-0A6B-4EEC-86ED-5152393E1A26}" type="presParOf" srcId="{E087EF48-F870-4D46-ABFD-EFBBF6E3085E}" destId="{D6D0B155-0DB4-4B52-8F58-3D98340FB162}" srcOrd="1" destOrd="0" presId="urn:microsoft.com/office/officeart/2005/8/layout/hierarchy4"/>
    <dgm:cxn modelId="{85B26DEA-2B76-4DC8-BBC1-D747E763B37C}" type="presParOf" srcId="{9A16D9D7-E3AF-4E06-9B9E-ED2A77E4E4FB}" destId="{9993B90E-1B36-4ADE-9AA3-37F8C1E4DC13}" srcOrd="3" destOrd="0" presId="urn:microsoft.com/office/officeart/2005/8/layout/hierarchy4"/>
    <dgm:cxn modelId="{7208F52B-10E5-4835-B8AB-8BAECA5DE506}" type="presParOf" srcId="{9A16D9D7-E3AF-4E06-9B9E-ED2A77E4E4FB}" destId="{EE7BF5BE-9772-4DA2-BBCB-41A518B1DF08}" srcOrd="4" destOrd="0" presId="urn:microsoft.com/office/officeart/2005/8/layout/hierarchy4"/>
    <dgm:cxn modelId="{9FFA6F4D-083D-470E-80F3-A1FC8E334D42}" type="presParOf" srcId="{EE7BF5BE-9772-4DA2-BBCB-41A518B1DF08}" destId="{8397E533-BF55-417B-B5A9-C3F8A8410185}" srcOrd="0" destOrd="0" presId="urn:microsoft.com/office/officeart/2005/8/layout/hierarchy4"/>
    <dgm:cxn modelId="{00432B63-A768-4C06-BD33-A6C0D3D4DE65}" type="presParOf" srcId="{EE7BF5BE-9772-4DA2-BBCB-41A518B1DF08}" destId="{87617F90-1339-4BED-B712-B9FBBA9AB05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E5728-B783-43A9-AC5B-09ABEA491AA0}">
      <dsp:nvSpPr>
        <dsp:cNvPr id="0" name=""/>
        <dsp:cNvSpPr/>
      </dsp:nvSpPr>
      <dsp:spPr>
        <a:xfrm>
          <a:off x="897" y="0"/>
          <a:ext cx="8200761" cy="147641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en-US" sz="2800" b="1" kern="1200" dirty="0">
              <a:latin typeface="Abadi"/>
            </a:rPr>
            <a:t>The City of Tulsa</a:t>
          </a:r>
        </a:p>
        <a:p>
          <a:pPr marL="0" lvl="0" indent="0" algn="ctr" defTabSz="1244600" rtl="0">
            <a:lnSpc>
              <a:spcPct val="90000"/>
            </a:lnSpc>
            <a:spcBef>
              <a:spcPct val="0"/>
            </a:spcBef>
            <a:spcAft>
              <a:spcPts val="0"/>
            </a:spcAft>
            <a:buNone/>
          </a:pPr>
          <a:r>
            <a:rPr lang="en-US" sz="2400" kern="1200" dirty="0">
              <a:latin typeface="Abadi"/>
            </a:rPr>
            <a:t>(Co-Applicant) </a:t>
          </a:r>
        </a:p>
      </dsp:txBody>
      <dsp:txXfrm>
        <a:off x="44140" y="43243"/>
        <a:ext cx="8114275" cy="1389924"/>
      </dsp:txXfrm>
    </dsp:sp>
    <dsp:sp modelId="{5B15609C-917C-4311-BF5F-7C851649CFE9}">
      <dsp:nvSpPr>
        <dsp:cNvPr id="0" name=""/>
        <dsp:cNvSpPr/>
      </dsp:nvSpPr>
      <dsp:spPr>
        <a:xfrm>
          <a:off x="448" y="1620366"/>
          <a:ext cx="8200761" cy="147641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100000"/>
            </a:lnSpc>
            <a:spcBef>
              <a:spcPct val="0"/>
            </a:spcBef>
            <a:spcAft>
              <a:spcPct val="35000"/>
            </a:spcAft>
            <a:buNone/>
          </a:pPr>
          <a:r>
            <a:rPr lang="en-US" sz="2400" b="1" kern="1200" dirty="0">
              <a:latin typeface="Abadi"/>
            </a:rPr>
            <a:t>Neighborhood Implementation Entity</a:t>
          </a:r>
        </a:p>
        <a:p>
          <a:pPr marL="0" lvl="0" indent="0" algn="ctr" defTabSz="1066800" rtl="0">
            <a:lnSpc>
              <a:spcPct val="100000"/>
            </a:lnSpc>
            <a:spcBef>
              <a:spcPct val="0"/>
            </a:spcBef>
            <a:spcAft>
              <a:spcPts val="0"/>
            </a:spcAft>
            <a:buNone/>
          </a:pPr>
          <a:r>
            <a:rPr lang="en-US" sz="2000" kern="1200" dirty="0">
              <a:latin typeface="Abadi"/>
            </a:rPr>
            <a:t>Partner Tulsa </a:t>
          </a:r>
        </a:p>
        <a:p>
          <a:pPr marL="0" lvl="0" indent="0" algn="ctr" defTabSz="1066800" rtl="0">
            <a:lnSpc>
              <a:spcPct val="100000"/>
            </a:lnSpc>
            <a:spcBef>
              <a:spcPct val="0"/>
            </a:spcBef>
            <a:spcAft>
              <a:spcPts val="0"/>
            </a:spcAft>
            <a:buNone/>
          </a:pPr>
          <a:r>
            <a:rPr lang="en-US" sz="2000" kern="1200" dirty="0">
              <a:latin typeface="Abadi"/>
            </a:rPr>
            <a:t>(Lead Community and Economic Development Agency for COT)</a:t>
          </a:r>
        </a:p>
        <a:p>
          <a:pPr marL="0" lvl="0" indent="0" algn="ctr" defTabSz="1066800" rtl="0">
            <a:lnSpc>
              <a:spcPct val="100000"/>
            </a:lnSpc>
            <a:spcBef>
              <a:spcPct val="0"/>
            </a:spcBef>
            <a:spcAft>
              <a:spcPts val="0"/>
            </a:spcAft>
            <a:buNone/>
          </a:pPr>
          <a:endParaRPr lang="en-US" sz="700" kern="1200" dirty="0">
            <a:latin typeface="Abadi"/>
          </a:endParaRPr>
        </a:p>
        <a:p>
          <a:pPr marL="0" lvl="0" indent="0" algn="ctr" defTabSz="1066800" rtl="0">
            <a:lnSpc>
              <a:spcPct val="100000"/>
            </a:lnSpc>
            <a:spcBef>
              <a:spcPct val="0"/>
            </a:spcBef>
            <a:spcAft>
              <a:spcPct val="35000"/>
            </a:spcAft>
            <a:buNone/>
          </a:pPr>
          <a:r>
            <a:rPr lang="en-US" sz="2000" kern="1200" dirty="0">
              <a:latin typeface="Abadi"/>
            </a:rPr>
            <a:t>(Convener &amp; Facilitator)  </a:t>
          </a:r>
        </a:p>
      </dsp:txBody>
      <dsp:txXfrm>
        <a:off x="43691" y="1663609"/>
        <a:ext cx="8114275" cy="1389924"/>
      </dsp:txXfrm>
    </dsp:sp>
    <dsp:sp modelId="{290B42C7-572F-497A-AF6E-C8CB74431844}">
      <dsp:nvSpPr>
        <dsp:cNvPr id="0" name=""/>
        <dsp:cNvSpPr/>
      </dsp:nvSpPr>
      <dsp:spPr>
        <a:xfrm>
          <a:off x="448" y="3240530"/>
          <a:ext cx="2659131" cy="1476410"/>
        </a:xfrm>
        <a:prstGeom prst="roundRect">
          <a:avLst>
            <a:gd name="adj" fmla="val 10000"/>
          </a:avLst>
        </a:prstGeom>
        <a:solidFill>
          <a:srgbClr val="649E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badi"/>
            </a:rPr>
            <a:t>CCI Leads</a:t>
          </a:r>
        </a:p>
      </dsp:txBody>
      <dsp:txXfrm>
        <a:off x="43691" y="3283773"/>
        <a:ext cx="2572645" cy="1389924"/>
      </dsp:txXfrm>
    </dsp:sp>
    <dsp:sp modelId="{6869072B-1074-4BAC-A080-E8713EB1E6C7}">
      <dsp:nvSpPr>
        <dsp:cNvPr id="0" name=""/>
        <dsp:cNvSpPr/>
      </dsp:nvSpPr>
      <dsp:spPr>
        <a:xfrm>
          <a:off x="2771263" y="3240530"/>
          <a:ext cx="2659131" cy="1476410"/>
        </a:xfrm>
        <a:prstGeom prst="roundRect">
          <a:avLst>
            <a:gd name="adj" fmla="val 10000"/>
          </a:avLst>
        </a:prstGeom>
        <a:solidFill>
          <a:srgbClr val="649E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Abadi"/>
            </a:rPr>
            <a:t>Other Neighborhood Investments</a:t>
          </a:r>
        </a:p>
      </dsp:txBody>
      <dsp:txXfrm>
        <a:off x="2814506" y="3283773"/>
        <a:ext cx="2572645" cy="1389924"/>
      </dsp:txXfrm>
    </dsp:sp>
    <dsp:sp modelId="{8397E533-BF55-417B-B5A9-C3F8A8410185}">
      <dsp:nvSpPr>
        <dsp:cNvPr id="0" name=""/>
        <dsp:cNvSpPr/>
      </dsp:nvSpPr>
      <dsp:spPr>
        <a:xfrm>
          <a:off x="5542078" y="3240530"/>
          <a:ext cx="2659131" cy="1476410"/>
        </a:xfrm>
        <a:prstGeom prst="roundRect">
          <a:avLst>
            <a:gd name="adj" fmla="val 10000"/>
          </a:avLst>
        </a:prstGeom>
        <a:solidFill>
          <a:srgbClr val="649E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900" kern="1200" dirty="0">
              <a:latin typeface="Abadi"/>
            </a:rPr>
            <a:t>Residents &amp; Stakeholders</a:t>
          </a:r>
        </a:p>
      </dsp:txBody>
      <dsp:txXfrm>
        <a:off x="5585321" y="3283773"/>
        <a:ext cx="2572645" cy="13899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DBB5290-9237-40A4-9C84-524604C27AB3}" type="datetimeFigureOut">
              <a:rPr lang="en-US" smtClean="0"/>
              <a:t>6/9/2022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BD1516B-027A-4BEE-9781-EBEBCE5435A4}" type="slidenum">
              <a:rPr lang="en-US" smtClean="0"/>
              <a:t>‹#›</a:t>
            </a:fld>
            <a:endParaRPr lang="en-US"/>
          </a:p>
        </p:txBody>
      </p:sp>
    </p:spTree>
    <p:extLst>
      <p:ext uri="{BB962C8B-B14F-4D97-AF65-F5344CB8AC3E}">
        <p14:creationId xmlns:p14="http://schemas.microsoft.com/office/powerpoint/2010/main" val="2628702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everyone, my name as Kian Kamas, and I have the pleasure of serving as Executive Director of </a:t>
            </a:r>
            <a:r>
              <a:rPr lang="en-US" dirty="0" err="1">
                <a:cs typeface="Calibri"/>
              </a:rPr>
              <a:t>PartnerTulsa</a:t>
            </a:r>
            <a:r>
              <a:rPr lang="en-US" dirty="0">
                <a:cs typeface="Calibri"/>
              </a:rPr>
              <a:t> – or, more formally, the Tulsa Authority for Economic Opportunity. </a:t>
            </a:r>
            <a:r>
              <a:rPr lang="en-US" dirty="0" err="1">
                <a:cs typeface="Calibri"/>
              </a:rPr>
              <a:t>PartnerTulsa</a:t>
            </a:r>
            <a:r>
              <a:rPr lang="en-US" dirty="0">
                <a:cs typeface="Calibri" panose="020F0502020204030204"/>
              </a:rPr>
              <a:t> serves as the lead agency executing the City of Tulsa's economic and community development strategy, and was formed out of the effective merger of five (5) formerly separate public entities. We are focused on increasing economic opportunity for Tulsa residents and eliminating racial disparities through a collective approach that recognizes the multiple interventions cities must execute to lift up the lives of our most vulnerable residents. </a:t>
            </a:r>
          </a:p>
          <a:p>
            <a:endParaRPr lang="en-US" dirty="0">
              <a:cs typeface="Calibri" panose="020F0502020204030204"/>
            </a:endParaRPr>
          </a:p>
          <a:p>
            <a:r>
              <a:rPr lang="en-US" dirty="0">
                <a:cs typeface="Calibri" panose="020F0502020204030204"/>
              </a:rPr>
              <a:t>Our model is unique from many cities you may work with, and provides Tulsa with substantial resources that were previously siloed and inaccessible. We own and manage over 180+ assets, including major parking assets downtown, industrial assets that are home to Tulsa’s largest employers, and residential and commercial parcels which we leverage disposition of in support of our neighborhood redevelopment goals. </a:t>
            </a:r>
          </a:p>
          <a:p>
            <a:endParaRPr lang="en-US" dirty="0">
              <a:cs typeface="Calibri" panose="020F0502020204030204"/>
            </a:endParaRPr>
          </a:p>
          <a:p>
            <a:r>
              <a:rPr lang="en-US" dirty="0">
                <a:cs typeface="Calibri" panose="020F0502020204030204"/>
              </a:rPr>
              <a:t>In the context of this grant application, we stand as the lead implementer of many of the city’s most comprehensive neighborhood redevelopment goals, managing major tools and programs such as Tax Increment Finance districts and commercial revitalization incentives, and we see ourselves as a fundamental partners to THA and its funders and partners. </a:t>
            </a:r>
          </a:p>
        </p:txBody>
      </p:sp>
      <p:sp>
        <p:nvSpPr>
          <p:cNvPr id="4" name="Slide Number Placeholder 3"/>
          <p:cNvSpPr>
            <a:spLocks noGrp="1"/>
          </p:cNvSpPr>
          <p:nvPr>
            <p:ph type="sldNum" sz="quarter" idx="10"/>
          </p:nvPr>
        </p:nvSpPr>
        <p:spPr/>
        <p:txBody>
          <a:bodyPr/>
          <a:lstStyle/>
          <a:p>
            <a:fld id="{ABD1516B-027A-4BEE-9781-EBEBCE5435A4}" type="slidenum">
              <a:rPr lang="en-US" smtClean="0"/>
              <a:t>2</a:t>
            </a:fld>
            <a:endParaRPr lang="en-US"/>
          </a:p>
        </p:txBody>
      </p:sp>
    </p:spTree>
    <p:extLst>
      <p:ext uri="{BB962C8B-B14F-4D97-AF65-F5344CB8AC3E}">
        <p14:creationId xmlns:p14="http://schemas.microsoft.com/office/powerpoint/2010/main" val="2103566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D1516B-027A-4BEE-9781-EBEBCE5435A4}" type="slidenum">
              <a:rPr lang="en-US" smtClean="0"/>
              <a:t>11</a:t>
            </a:fld>
            <a:endParaRPr lang="en-US"/>
          </a:p>
        </p:txBody>
      </p:sp>
    </p:spTree>
    <p:extLst>
      <p:ext uri="{BB962C8B-B14F-4D97-AF65-F5344CB8AC3E}">
        <p14:creationId xmlns:p14="http://schemas.microsoft.com/office/powerpoint/2010/main" val="1294087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D1516B-027A-4BEE-9781-EBEBCE5435A4}" type="slidenum">
              <a:rPr lang="en-US" smtClean="0"/>
              <a:t>12</a:t>
            </a:fld>
            <a:endParaRPr lang="en-US"/>
          </a:p>
        </p:txBody>
      </p:sp>
    </p:spTree>
    <p:extLst>
      <p:ext uri="{BB962C8B-B14F-4D97-AF65-F5344CB8AC3E}">
        <p14:creationId xmlns:p14="http://schemas.microsoft.com/office/powerpoint/2010/main" val="2540361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Kian: Unsurprisingly, the disinvestment experienced over the past decades in this neighborhoods – which led to a decrease in population, and a concentration of poverty for those who remained – had the corresponding effect of limiting retail and commercial establishments and critical goods and services. </a:t>
            </a:r>
          </a:p>
        </p:txBody>
      </p:sp>
      <p:sp>
        <p:nvSpPr>
          <p:cNvPr id="4" name="Slide Number Placeholder 3"/>
          <p:cNvSpPr>
            <a:spLocks noGrp="1"/>
          </p:cNvSpPr>
          <p:nvPr>
            <p:ph type="sldNum" sz="quarter" idx="10"/>
          </p:nvPr>
        </p:nvSpPr>
        <p:spPr/>
        <p:txBody>
          <a:bodyPr/>
          <a:lstStyle/>
          <a:p>
            <a:fld id="{ABD1516B-027A-4BEE-9781-EBEBCE5435A4}" type="slidenum">
              <a:rPr lang="en-US" smtClean="0"/>
              <a:t>13</a:t>
            </a:fld>
            <a:endParaRPr lang="en-US"/>
          </a:p>
        </p:txBody>
      </p:sp>
    </p:spTree>
    <p:extLst>
      <p:ext uri="{BB962C8B-B14F-4D97-AF65-F5344CB8AC3E}">
        <p14:creationId xmlns:p14="http://schemas.microsoft.com/office/powerpoint/2010/main" val="1937335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the development plan proposes to bring in mixed used development and offer first floor retail to incorporate grocery stores, corner marts, small commercial spaces, etc. </a:t>
            </a:r>
          </a:p>
          <a:p>
            <a:endParaRPr lang="en-US" dirty="0"/>
          </a:p>
          <a:p>
            <a:r>
              <a:rPr lang="en-US" dirty="0"/>
              <a:t>Kian to ask Jeff if he has anything to add. </a:t>
            </a:r>
          </a:p>
        </p:txBody>
      </p:sp>
      <p:sp>
        <p:nvSpPr>
          <p:cNvPr id="4" name="Slide Number Placeholder 3"/>
          <p:cNvSpPr>
            <a:spLocks noGrp="1"/>
          </p:cNvSpPr>
          <p:nvPr>
            <p:ph type="sldNum" sz="quarter" idx="10"/>
          </p:nvPr>
        </p:nvSpPr>
        <p:spPr/>
        <p:txBody>
          <a:bodyPr/>
          <a:lstStyle/>
          <a:p>
            <a:fld id="{ABD1516B-027A-4BEE-9781-EBEBCE5435A4}" type="slidenum">
              <a:rPr lang="en-US" smtClean="0"/>
              <a:t>14</a:t>
            </a:fld>
            <a:endParaRPr lang="en-US"/>
          </a:p>
        </p:txBody>
      </p:sp>
    </p:spTree>
    <p:extLst>
      <p:ext uri="{BB962C8B-B14F-4D97-AF65-F5344CB8AC3E}">
        <p14:creationId xmlns:p14="http://schemas.microsoft.com/office/powerpoint/2010/main" val="2743136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Times New Roman" panose="02020603050405020304" pitchFamily="18" charset="0"/>
              </a:rPr>
              <a:t>To return to our theme of developing multi-pronged strategies to build a solid economic foundation within this neighborhood, a key aspect of this plan long-term involves the creation of quality employment opportunities within the neighborhood. The Peoria Mohawk Business Park ultimately serves to key roles within the neighborhood: </a:t>
            </a:r>
          </a:p>
          <a:p>
            <a:pPr marL="342900" indent="-342900">
              <a:buFont typeface="+mj-lt"/>
              <a:buAutoNum type="arabicPeriod"/>
            </a:pPr>
            <a:r>
              <a:rPr lang="en-US" sz="1800" b="0" i="0" dirty="0">
                <a:solidFill>
                  <a:srgbClr val="000000"/>
                </a:solidFill>
                <a:effectLst/>
                <a:latin typeface="Times New Roman" panose="02020603050405020304" pitchFamily="18" charset="0"/>
              </a:rPr>
              <a:t>First, the park introduces a base of employment and workers that provides for an increase in daytime population that will provide enhanced demand within the neighborhood, thereby increasing the potential for the city and our partners to attract new retailers and service providers. </a:t>
            </a:r>
          </a:p>
          <a:p>
            <a:pPr marL="342900" indent="-342900">
              <a:buFont typeface="+mj-lt"/>
              <a:buAutoNum type="arabicPeriod"/>
            </a:pPr>
            <a:r>
              <a:rPr lang="en-US" sz="1800" b="0" i="0" dirty="0">
                <a:solidFill>
                  <a:srgbClr val="000000"/>
                </a:solidFill>
                <a:effectLst/>
                <a:latin typeface="Times New Roman" panose="02020603050405020304" pitchFamily="18" charset="0"/>
              </a:rPr>
              <a:t>Secondly, our focus on attracting employers that are committed to hiring from within the neighborhood is meant to ensure that the economic activity generated by the neighborhood is experienced more broadly, and becomes a stimulus that impacts the commercial corridors more fully. </a:t>
            </a:r>
          </a:p>
          <a:p>
            <a:pPr marL="342900" indent="-342900">
              <a:buFont typeface="+mj-lt"/>
              <a:buAutoNum type="arabicPeriod"/>
            </a:pPr>
            <a:endParaRPr lang="en-US" sz="1800" b="0" i="0" dirty="0">
              <a:solidFill>
                <a:srgbClr val="000000"/>
              </a:solidFill>
              <a:effectLst/>
              <a:latin typeface="Times New Roman" panose="02020603050405020304" pitchFamily="18" charset="0"/>
            </a:endParaRPr>
          </a:p>
          <a:p>
            <a:pPr marL="0" indent="0">
              <a:buFont typeface="+mj-lt"/>
              <a:buNone/>
            </a:pPr>
            <a:r>
              <a:rPr lang="en-US" sz="1800" b="0" i="0" dirty="0">
                <a:solidFill>
                  <a:srgbClr val="000000"/>
                </a:solidFill>
                <a:effectLst/>
                <a:latin typeface="Times New Roman" panose="02020603050405020304" pitchFamily="18" charset="0"/>
              </a:rPr>
              <a:t>As you can see form the stats listed on this slide, our initial employer – Muncie Power Products – brings substantial investment and job opportunities to the neighborhood. We are currently working with Muncie on targeted strategies to ensure neighborhood residents have access to employment opportunities now and as Muncie grows. </a:t>
            </a:r>
          </a:p>
        </p:txBody>
      </p:sp>
      <p:sp>
        <p:nvSpPr>
          <p:cNvPr id="4" name="Slide Number Placeholder 3"/>
          <p:cNvSpPr>
            <a:spLocks noGrp="1"/>
          </p:cNvSpPr>
          <p:nvPr>
            <p:ph type="sldNum" sz="quarter" idx="10"/>
          </p:nvPr>
        </p:nvSpPr>
        <p:spPr/>
        <p:txBody>
          <a:bodyPr/>
          <a:lstStyle/>
          <a:p>
            <a:fld id="{ABD1516B-027A-4BEE-9781-EBEBCE5435A4}" type="slidenum">
              <a:rPr lang="en-US" smtClean="0"/>
              <a:t>15</a:t>
            </a:fld>
            <a:endParaRPr lang="en-US"/>
          </a:p>
        </p:txBody>
      </p:sp>
    </p:spTree>
    <p:extLst>
      <p:ext uri="{BB962C8B-B14F-4D97-AF65-F5344CB8AC3E}">
        <p14:creationId xmlns:p14="http://schemas.microsoft.com/office/powerpoint/2010/main" val="2686583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Times New Roman" panose="02020603050405020304" pitchFamily="18" charset="0"/>
              </a:rPr>
              <a:t>Established as a revolving loan fund, this proposed CCI project will expand on the incentive programs offered through the Peoria BRT and the TIF Districts. This fund will enable the expansion of the available boundaries to include the entire Phoenix District and further leverage the funds provided by the TIF funding. Planned investments provided through this fund include façade improvements for local businesses, assistance with acquisitions and tenant buildout costs, and business expansion</a:t>
            </a:r>
            <a:endParaRPr lang="en-US"/>
          </a:p>
        </p:txBody>
      </p:sp>
      <p:sp>
        <p:nvSpPr>
          <p:cNvPr id="4" name="Slide Number Placeholder 3"/>
          <p:cNvSpPr>
            <a:spLocks noGrp="1"/>
          </p:cNvSpPr>
          <p:nvPr>
            <p:ph type="sldNum" sz="quarter" idx="10"/>
          </p:nvPr>
        </p:nvSpPr>
        <p:spPr/>
        <p:txBody>
          <a:bodyPr/>
          <a:lstStyle/>
          <a:p>
            <a:fld id="{ABD1516B-027A-4BEE-9781-EBEBCE5435A4}" type="slidenum">
              <a:rPr lang="en-US" smtClean="0"/>
              <a:t>16</a:t>
            </a:fld>
            <a:endParaRPr lang="en-US"/>
          </a:p>
        </p:txBody>
      </p:sp>
    </p:spTree>
    <p:extLst>
      <p:ext uri="{BB962C8B-B14F-4D97-AF65-F5344CB8AC3E}">
        <p14:creationId xmlns:p14="http://schemas.microsoft.com/office/powerpoint/2010/main" val="2641661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Times New Roman" panose="02020603050405020304" pitchFamily="18" charset="0"/>
              </a:rPr>
              <a:t>Built in conjunction with the planned expansion of </a:t>
            </a:r>
            <a:r>
              <a:rPr lang="en-US" sz="1800" b="0" i="0" err="1">
                <a:solidFill>
                  <a:srgbClr val="000000"/>
                </a:solidFill>
                <a:effectLst/>
                <a:latin typeface="Times New Roman" panose="02020603050405020304" pitchFamily="18" charset="0"/>
              </a:rPr>
              <a:t>EduRec</a:t>
            </a:r>
            <a:r>
              <a:rPr lang="en-US" sz="1800" b="0" i="0">
                <a:solidFill>
                  <a:srgbClr val="000000"/>
                </a:solidFill>
                <a:effectLst/>
                <a:latin typeface="Times New Roman" panose="02020603050405020304" pitchFamily="18" charset="0"/>
              </a:rPr>
              <a:t> Tulsa, a local 501(c)(3) organization operating out of 53,000 square foot facility located on 15 acres of land at the southeast corner of North Peoria Avenue and 56</a:t>
            </a:r>
            <a:r>
              <a:rPr lang="en-US" sz="1800" b="0" i="0" baseline="30000">
                <a:solidFill>
                  <a:srgbClr val="000000"/>
                </a:solidFill>
                <a:effectLst/>
                <a:latin typeface="Times New Roman" panose="02020603050405020304" pitchFamily="18" charset="0"/>
              </a:rPr>
              <a:t>th</a:t>
            </a:r>
            <a:r>
              <a:rPr lang="en-US" sz="1800" b="0" i="0">
                <a:solidFill>
                  <a:srgbClr val="000000"/>
                </a:solidFill>
                <a:effectLst/>
                <a:latin typeface="Times New Roman" panose="02020603050405020304" pitchFamily="18" charset="0"/>
              </a:rPr>
              <a:t> Street North, the HUB will serve as the starting point for new and emerging small businesses in the neighborhood. This proposed CCI project will provide intentional training and classroom spaces, and open area for technical and trade specific trainings. New and emerging businesses will be provided the coaching and technical assistance needed to establish and grow their businesses and provided access to a Business Center to support the technology needs of their business, better ensuring target neighborhood-based businesses can take advantage of current and planned commercial incentives. </a:t>
            </a:r>
            <a:endParaRPr lang="en-US"/>
          </a:p>
        </p:txBody>
      </p:sp>
      <p:sp>
        <p:nvSpPr>
          <p:cNvPr id="4" name="Slide Number Placeholder 3"/>
          <p:cNvSpPr>
            <a:spLocks noGrp="1"/>
          </p:cNvSpPr>
          <p:nvPr>
            <p:ph type="sldNum" sz="quarter" idx="10"/>
          </p:nvPr>
        </p:nvSpPr>
        <p:spPr/>
        <p:txBody>
          <a:bodyPr/>
          <a:lstStyle/>
          <a:p>
            <a:fld id="{ABD1516B-027A-4BEE-9781-EBEBCE5435A4}" type="slidenum">
              <a:rPr lang="en-US" smtClean="0"/>
              <a:t>17</a:t>
            </a:fld>
            <a:endParaRPr lang="en-US"/>
          </a:p>
        </p:txBody>
      </p:sp>
    </p:spTree>
    <p:extLst>
      <p:ext uri="{BB962C8B-B14F-4D97-AF65-F5344CB8AC3E}">
        <p14:creationId xmlns:p14="http://schemas.microsoft.com/office/powerpoint/2010/main" val="1097691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Times New Roman"/>
                <a:cs typeface="Times New Roman"/>
              </a:rPr>
              <a:t>Mayor</a:t>
            </a:r>
          </a:p>
          <a:p>
            <a:endParaRPr lang="en-US" b="0" i="0" dirty="0">
              <a:effectLst/>
              <a:latin typeface="Times New Roman" panose="02020603050405020304" pitchFamily="18" charset="0"/>
            </a:endParaRPr>
          </a:p>
          <a:p>
            <a:r>
              <a:rPr lang="en-US" b="0" i="0" dirty="0">
                <a:effectLst/>
                <a:latin typeface="Times New Roman" panose="02020603050405020304" pitchFamily="18" charset="0"/>
              </a:rPr>
              <a:t>Even with all the planned investments and projects outlined, the City recognizes the need for continued planning and monitoring of progress as the Comanche Park area transforms. </a:t>
            </a:r>
          </a:p>
          <a:p>
            <a:endParaRPr lang="en-US" b="0" i="0" dirty="0">
              <a:effectLst/>
              <a:latin typeface="Times New Roman" panose="02020603050405020304" pitchFamily="18" charset="0"/>
            </a:endParaRPr>
          </a:p>
          <a:p>
            <a:r>
              <a:rPr lang="en-US" b="0" i="0" dirty="0">
                <a:effectLst/>
                <a:latin typeface="Times New Roman" panose="02020603050405020304" pitchFamily="18" charset="0"/>
              </a:rPr>
              <a:t>Which is why the City, through the Tulsa Planning Office, selected this area as one of the very first neighborhoods to participate in the City's Vibrant Neighborhoods Partnership (VNP) program. </a:t>
            </a:r>
          </a:p>
          <a:p>
            <a:endParaRPr lang="en-US" b="0" i="0" dirty="0">
              <a:effectLst/>
              <a:latin typeface="Times New Roman" panose="02020603050405020304" pitchFamily="18" charset="0"/>
            </a:endParaRPr>
          </a:p>
          <a:p>
            <a:r>
              <a:rPr lang="en-US" b="0" i="0" dirty="0">
                <a:effectLst/>
                <a:latin typeface="Times New Roman" panose="02020603050405020304" pitchFamily="18" charset="0"/>
              </a:rPr>
              <a:t>VNP is a community-driven collaboration to improve residents' quality-of-life by developing neighborhood infrastructure and focusing public supports and service delivery. Guided by dedicated Tulsa Planning Office staff, the goal of the VNP is to bring City departments, community partners, and neighborhood residents together to identify and address challenges and opportunities through clearly defined and time-bound actions. </a:t>
            </a:r>
          </a:p>
          <a:p>
            <a:endParaRPr lang="en-US" b="0" i="0" dirty="0">
              <a:effectLst/>
              <a:latin typeface="Times New Roman" panose="02020603050405020304" pitchFamily="18" charset="0"/>
            </a:endParaRPr>
          </a:p>
          <a:p>
            <a:r>
              <a:rPr lang="en-US" b="0" i="0" dirty="0">
                <a:effectLst/>
                <a:latin typeface="Times New Roman" panose="02020603050405020304" pitchFamily="18" charset="0"/>
              </a:rPr>
              <a:t>Tools and resources to support the Phoenix District include: </a:t>
            </a:r>
          </a:p>
          <a:p>
            <a:r>
              <a:rPr lang="en-US" b="0" i="0" dirty="0">
                <a:effectLst/>
                <a:latin typeface="Times New Roman" panose="02020603050405020304" pitchFamily="18" charset="0"/>
              </a:rPr>
              <a:t>• Pedestrian and bicycle infrastructure </a:t>
            </a:r>
          </a:p>
          <a:p>
            <a:r>
              <a:rPr lang="en-US" b="0" i="0" dirty="0">
                <a:effectLst/>
                <a:latin typeface="Times New Roman" panose="02020603050405020304" pitchFamily="18" charset="0"/>
              </a:rPr>
              <a:t>• Public art, wayfinding, and beautification </a:t>
            </a:r>
          </a:p>
          <a:p>
            <a:r>
              <a:rPr lang="en-US" b="0" i="0" dirty="0">
                <a:effectLst/>
                <a:latin typeface="Times New Roman" panose="02020603050405020304" pitchFamily="18" charset="0"/>
              </a:rPr>
              <a:t>• Food access initiatives </a:t>
            </a:r>
          </a:p>
          <a:p>
            <a:r>
              <a:rPr lang="en-US" b="0" i="0" dirty="0">
                <a:effectLst/>
                <a:latin typeface="Times New Roman" panose="02020603050405020304" pitchFamily="18" charset="0"/>
              </a:rPr>
              <a:t>• Housing and homeowner support </a:t>
            </a:r>
          </a:p>
          <a:p>
            <a:r>
              <a:rPr lang="en-US" b="0" i="0" dirty="0">
                <a:effectLst/>
                <a:latin typeface="Times New Roman" panose="02020603050405020304" pitchFamily="18" charset="0"/>
              </a:rPr>
              <a:t>• After school and youth programming </a:t>
            </a:r>
          </a:p>
          <a:p>
            <a:r>
              <a:rPr lang="en-US" b="0" i="0" dirty="0">
                <a:effectLst/>
                <a:latin typeface="Times New Roman" panose="02020603050405020304" pitchFamily="18" charset="0"/>
              </a:rPr>
              <a:t>• Public safety support </a:t>
            </a:r>
          </a:p>
          <a:p>
            <a:endParaRPr lang="en-US" b="0" i="0" dirty="0">
              <a:effectLst/>
              <a:latin typeface="Times New Roman" panose="02020603050405020304" pitchFamily="18" charset="0"/>
            </a:endParaRPr>
          </a:p>
          <a:p>
            <a:r>
              <a:rPr lang="en-US" b="0" i="0" dirty="0">
                <a:effectLst/>
                <a:latin typeface="Times New Roman" panose="02020603050405020304" pitchFamily="18" charset="0"/>
              </a:rPr>
              <a:t>CLOSING REMARKS</a:t>
            </a:r>
            <a:endParaRPr lang="en-US" dirty="0"/>
          </a:p>
        </p:txBody>
      </p:sp>
      <p:sp>
        <p:nvSpPr>
          <p:cNvPr id="4" name="Slide Number Placeholder 3"/>
          <p:cNvSpPr>
            <a:spLocks noGrp="1"/>
          </p:cNvSpPr>
          <p:nvPr>
            <p:ph type="sldNum" sz="quarter" idx="5"/>
          </p:nvPr>
        </p:nvSpPr>
        <p:spPr/>
        <p:txBody>
          <a:bodyPr/>
          <a:lstStyle/>
          <a:p>
            <a:fld id="{71B76454-FEA5-41C7-96D0-F3C46A18720E}" type="slidenum">
              <a:rPr lang="en-US" smtClean="0"/>
              <a:t>18</a:t>
            </a:fld>
            <a:endParaRPr lang="en-US"/>
          </a:p>
        </p:txBody>
      </p:sp>
    </p:spTree>
    <p:extLst>
      <p:ext uri="{BB962C8B-B14F-4D97-AF65-F5344CB8AC3E}">
        <p14:creationId xmlns:p14="http://schemas.microsoft.com/office/powerpoint/2010/main" val="1331475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Mayor </a:t>
            </a:r>
          </a:p>
          <a:p>
            <a:endParaRPr lang="en-US" dirty="0">
              <a:cs typeface="Calibri"/>
            </a:endParaRPr>
          </a:p>
          <a:p>
            <a:r>
              <a:rPr lang="en-US" dirty="0">
                <a:cs typeface="Calibri"/>
              </a:rPr>
              <a:t>These private activities are complimented by on-going major infrastructure improvements that will connect these major hubs of transformation to create a vibrant corridor.</a:t>
            </a:r>
          </a:p>
          <a:p>
            <a:endParaRPr lang="en-US" dirty="0">
              <a:cs typeface="Calibri"/>
            </a:endParaRPr>
          </a:p>
          <a:p>
            <a:r>
              <a:rPr lang="en-US" dirty="0">
                <a:cs typeface="Calibri"/>
              </a:rPr>
              <a:t>Moving East to West</a:t>
            </a:r>
          </a:p>
          <a:p>
            <a:endParaRPr lang="en-US" b="0" dirty="0">
              <a:cs typeface="Calibri"/>
            </a:endParaRPr>
          </a:p>
          <a:p>
            <a:r>
              <a:rPr lang="en-US" b="0" dirty="0"/>
              <a:t>36th Street North project: </a:t>
            </a:r>
            <a:r>
              <a:rPr lang="en-US" dirty="0"/>
              <a:t>This $5,000,000 project includes waterline replacement, patching or reconstruction under the road surface, and then repaving with a new asphalt overlay. The street will be reconfigured to one lane in each direction with occasional center turn lanes, new landscaped medians, bike lanes that connect with the Osage Prairie Trail, new sidewalks, lighting, crosswalk markings, and more than 300 new trees. On-street parallel parking will be included between the Osage Prairie Trail and Peoria Avenue. When completed, the street will encourage new pedestrian‑oriented businesses, walking, and biking, and will discourage speeding.</a:t>
            </a:r>
          </a:p>
          <a:p>
            <a:endParaRPr lang="en-US" dirty="0">
              <a:cs typeface="Calibri"/>
            </a:endParaRPr>
          </a:p>
          <a:p>
            <a:r>
              <a:rPr lang="en-US" dirty="0"/>
              <a:t>Moving North to South</a:t>
            </a:r>
          </a:p>
          <a:p>
            <a:endParaRPr lang="en-US" b="0" dirty="0"/>
          </a:p>
          <a:p>
            <a:r>
              <a:rPr lang="en-US" b="0" dirty="0"/>
              <a:t>Peoria Connection project ($7,000,000). </a:t>
            </a:r>
            <a:r>
              <a:rPr lang="en-US" dirty="0"/>
              <a:t>Acquire and prepare land, including streetscaping and infrastructure improvements, for future economic development, along North Peoria Avenue from 56th Street North to Mohawk Boulevard.</a:t>
            </a:r>
          </a:p>
          <a:p>
            <a:endParaRPr lang="en-US" dirty="0">
              <a:cs typeface="Calibri"/>
            </a:endParaRPr>
          </a:p>
          <a:p>
            <a:r>
              <a:rPr lang="en-US" b="0" i="0" dirty="0">
                <a:effectLst/>
                <a:latin typeface="Times New Roman"/>
                <a:cs typeface="Times New Roman"/>
              </a:rPr>
              <a:t>$2,590,000 - Hawthorne Neighborhood Street Rehabilitation </a:t>
            </a:r>
            <a:r>
              <a:rPr lang="en-US" dirty="0">
                <a:latin typeface="Times New Roman"/>
                <a:cs typeface="Times New Roman"/>
              </a:rPr>
              <a:t>, new landscaping along the street edge</a:t>
            </a:r>
            <a:endParaRPr lang="en-US" b="0" i="0" dirty="0">
              <a:effectLst/>
              <a:latin typeface="Times New Roman" panose="02020603050405020304" pitchFamily="18" charset="0"/>
              <a:cs typeface="Times New Roman"/>
            </a:endParaRPr>
          </a:p>
          <a:p>
            <a:endParaRPr lang="en-US" b="0" i="0" dirty="0">
              <a:effectLst/>
              <a:latin typeface="Times New Roman" panose="02020603050405020304" pitchFamily="18" charset="0"/>
            </a:endParaRPr>
          </a:p>
          <a:p>
            <a:r>
              <a:rPr lang="en-US" b="0" i="0" dirty="0">
                <a:effectLst/>
                <a:latin typeface="Times New Roman"/>
                <a:cs typeface="Times New Roman"/>
              </a:rPr>
              <a:t>$2,370,000 - Hawthorne and Walt Whitman Neighborhood Street Rehabilitation</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1B76454-FEA5-41C7-96D0-F3C46A18720E}" type="slidenum">
              <a:rPr lang="en-US" smtClean="0"/>
              <a:t>19</a:t>
            </a:fld>
            <a:endParaRPr lang="en-US"/>
          </a:p>
        </p:txBody>
      </p:sp>
    </p:spTree>
    <p:extLst>
      <p:ext uri="{BB962C8B-B14F-4D97-AF65-F5344CB8AC3E}">
        <p14:creationId xmlns:p14="http://schemas.microsoft.com/office/powerpoint/2010/main" val="1637869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 to handle this slide</a:t>
            </a:r>
          </a:p>
        </p:txBody>
      </p:sp>
      <p:sp>
        <p:nvSpPr>
          <p:cNvPr id="4" name="Slide Number Placeholder 3"/>
          <p:cNvSpPr>
            <a:spLocks noGrp="1"/>
          </p:cNvSpPr>
          <p:nvPr>
            <p:ph type="sldNum" sz="quarter" idx="10"/>
          </p:nvPr>
        </p:nvSpPr>
        <p:spPr/>
        <p:txBody>
          <a:bodyPr/>
          <a:lstStyle/>
          <a:p>
            <a:fld id="{ABD1516B-027A-4BEE-9781-EBEBCE5435A4}" type="slidenum">
              <a:rPr lang="en-US" smtClean="0"/>
              <a:t>20</a:t>
            </a:fld>
            <a:endParaRPr lang="en-US"/>
          </a:p>
        </p:txBody>
      </p:sp>
    </p:spTree>
    <p:extLst>
      <p:ext uri="{BB962C8B-B14F-4D97-AF65-F5344CB8AC3E}">
        <p14:creationId xmlns:p14="http://schemas.microsoft.com/office/powerpoint/2010/main" val="153251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provide context, the intersection of 36</a:t>
            </a:r>
            <a:r>
              <a:rPr lang="en-US" baseline="30000" dirty="0"/>
              <a:t>th</a:t>
            </a:r>
            <a:r>
              <a:rPr lang="en-US" dirty="0"/>
              <a:t> Street North and Peoria is one which has been a focal point for the City of Tulsa for nearly a decade. From a geographic standpoint, the neighborhood occupies a unique position, located equidistant from the city’s Central Business District in Downtown Tulsa, and our airport industrial corridor – both of which are undoubtedly our two largest jobs centers, providing access to quality employment opportunities in a variety of industry sectors. </a:t>
            </a:r>
          </a:p>
          <a:p>
            <a:endParaRPr lang="en-US" dirty="0"/>
          </a:p>
          <a:p>
            <a:r>
              <a:rPr lang="en-US" dirty="0"/>
              <a:t>In addition to this strategic geographic location, the Peoria corridor has been a focal point for the City of Tulsa and was the natural choice for implementation of the first phase of our Bus Rapid Transit system, which stretches from two miles to the north of the corner down to 81</a:t>
            </a:r>
            <a:r>
              <a:rPr lang="en-US" baseline="30000" dirty="0"/>
              <a:t>st</a:t>
            </a:r>
            <a:r>
              <a:rPr lang="en-US" dirty="0"/>
              <a:t> Street South. </a:t>
            </a:r>
          </a:p>
          <a:p>
            <a:endParaRPr lang="en-US" dirty="0"/>
          </a:p>
          <a:p>
            <a:endParaRPr lang="en-US" dirty="0"/>
          </a:p>
        </p:txBody>
      </p:sp>
      <p:sp>
        <p:nvSpPr>
          <p:cNvPr id="4" name="Slide Number Placeholder 3"/>
          <p:cNvSpPr>
            <a:spLocks noGrp="1"/>
          </p:cNvSpPr>
          <p:nvPr>
            <p:ph type="sldNum" sz="quarter" idx="10"/>
          </p:nvPr>
        </p:nvSpPr>
        <p:spPr/>
        <p:txBody>
          <a:bodyPr/>
          <a:lstStyle/>
          <a:p>
            <a:fld id="{ABD1516B-027A-4BEE-9781-EBEBCE5435A4}" type="slidenum">
              <a:rPr lang="en-US" smtClean="0"/>
              <a:t>3</a:t>
            </a:fld>
            <a:endParaRPr lang="en-US"/>
          </a:p>
        </p:txBody>
      </p:sp>
    </p:spTree>
    <p:extLst>
      <p:ext uri="{BB962C8B-B14F-4D97-AF65-F5344CB8AC3E}">
        <p14:creationId xmlns:p14="http://schemas.microsoft.com/office/powerpoint/2010/main" val="3836228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D1516B-027A-4BEE-9781-EBEBCE5435A4}" type="slidenum">
              <a:rPr lang="en-US" smtClean="0"/>
              <a:t>21</a:t>
            </a:fld>
            <a:endParaRPr lang="en-US"/>
          </a:p>
        </p:txBody>
      </p:sp>
    </p:spTree>
    <p:extLst>
      <p:ext uri="{BB962C8B-B14F-4D97-AF65-F5344CB8AC3E}">
        <p14:creationId xmlns:p14="http://schemas.microsoft.com/office/powerpoint/2010/main" val="2297543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**Jeff to handle this slide</a:t>
            </a:r>
          </a:p>
          <a:p>
            <a:endParaRPr lang="en-US" dirty="0"/>
          </a:p>
        </p:txBody>
      </p:sp>
      <p:sp>
        <p:nvSpPr>
          <p:cNvPr id="4" name="Slide Number Placeholder 3"/>
          <p:cNvSpPr>
            <a:spLocks noGrp="1"/>
          </p:cNvSpPr>
          <p:nvPr>
            <p:ph type="sldNum" sz="quarter" idx="10"/>
          </p:nvPr>
        </p:nvSpPr>
        <p:spPr/>
        <p:txBody>
          <a:bodyPr/>
          <a:lstStyle/>
          <a:p>
            <a:fld id="{ABD1516B-027A-4BEE-9781-EBEBCE5435A4}" type="slidenum">
              <a:rPr lang="en-US" smtClean="0"/>
              <a:t>22</a:t>
            </a:fld>
            <a:endParaRPr lang="en-US"/>
          </a:p>
        </p:txBody>
      </p:sp>
    </p:spTree>
    <p:extLst>
      <p:ext uri="{BB962C8B-B14F-4D97-AF65-F5344CB8AC3E}">
        <p14:creationId xmlns:p14="http://schemas.microsoft.com/office/powerpoint/2010/main" val="1688610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**Jeff to handle this slide</a:t>
            </a:r>
          </a:p>
          <a:p>
            <a:endParaRPr lang="en-US" dirty="0"/>
          </a:p>
        </p:txBody>
      </p:sp>
      <p:sp>
        <p:nvSpPr>
          <p:cNvPr id="4" name="Slide Number Placeholder 3"/>
          <p:cNvSpPr>
            <a:spLocks noGrp="1"/>
          </p:cNvSpPr>
          <p:nvPr>
            <p:ph type="sldNum" sz="quarter" idx="10"/>
          </p:nvPr>
        </p:nvSpPr>
        <p:spPr/>
        <p:txBody>
          <a:bodyPr/>
          <a:lstStyle/>
          <a:p>
            <a:fld id="{ABD1516B-027A-4BEE-9781-EBEBCE5435A4}" type="slidenum">
              <a:rPr lang="en-US" smtClean="0"/>
              <a:t>23</a:t>
            </a:fld>
            <a:endParaRPr lang="en-US"/>
          </a:p>
        </p:txBody>
      </p:sp>
    </p:spTree>
    <p:extLst>
      <p:ext uri="{BB962C8B-B14F-4D97-AF65-F5344CB8AC3E}">
        <p14:creationId xmlns:p14="http://schemas.microsoft.com/office/powerpoint/2010/main" val="854216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assessing where we should focus investments, we undoubtedly look to the assets within a neighborhood that will prove critical to long-term success. As you can see from this asset map, the area surrounding Comanche Park is rich with a variety of assets that are all instrumental to broad economic success. </a:t>
            </a:r>
          </a:p>
          <a:p>
            <a:endParaRPr lang="en-US" dirty="0"/>
          </a:p>
          <a:p>
            <a:r>
              <a:rPr lang="en-US" dirty="0"/>
              <a:t>From a strengths standpoint, investments in schools, increasing access to quality job opportunities, and proximity to medical facilities, as well as the centralized nature of many assets will prove valuable in our efforts to reinvigorate this neighborhood. </a:t>
            </a:r>
          </a:p>
          <a:p>
            <a:endParaRPr lang="en-US" dirty="0"/>
          </a:p>
        </p:txBody>
      </p:sp>
      <p:sp>
        <p:nvSpPr>
          <p:cNvPr id="4" name="Slide Number Placeholder 3"/>
          <p:cNvSpPr>
            <a:spLocks noGrp="1"/>
          </p:cNvSpPr>
          <p:nvPr>
            <p:ph type="sldNum" sz="quarter" idx="10"/>
          </p:nvPr>
        </p:nvSpPr>
        <p:spPr/>
        <p:txBody>
          <a:bodyPr/>
          <a:lstStyle/>
          <a:p>
            <a:fld id="{ABD1516B-027A-4BEE-9781-EBEBCE5435A4}" type="slidenum">
              <a:rPr lang="en-US" smtClean="0"/>
              <a:t>4</a:t>
            </a:fld>
            <a:endParaRPr lang="en-US"/>
          </a:p>
        </p:txBody>
      </p:sp>
    </p:spTree>
    <p:extLst>
      <p:ext uri="{BB962C8B-B14F-4D97-AF65-F5344CB8AC3E}">
        <p14:creationId xmlns:p14="http://schemas.microsoft.com/office/powerpoint/2010/main" val="857182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Conversely, we recognize that there are major assets within the area that stand as distinct barriers to our efforts to increase economic opportunity within the area. Undoubtedly, one of the greatest challenges within the area is the Comanche Park complex itself. The structure of the complex has led to a density of isolated, subsidized housing that lacks connectivity to the broader community. This, in turn, creates safety concerns within the complex itself and presents a broader challenge to how the complex creates both real and perceived barriers to development. </a:t>
            </a:r>
          </a:p>
          <a:p>
            <a:endParaRPr lang="en-US" dirty="0"/>
          </a:p>
          <a:p>
            <a:r>
              <a:rPr lang="en-US" dirty="0"/>
              <a:t>**If appropriate, provide context on discussions we have had with prospective employers about the potential for crime and the impact of the density of poverty on the business park long-term. </a:t>
            </a:r>
          </a:p>
        </p:txBody>
      </p:sp>
      <p:sp>
        <p:nvSpPr>
          <p:cNvPr id="4" name="Slide Number Placeholder 3"/>
          <p:cNvSpPr>
            <a:spLocks noGrp="1"/>
          </p:cNvSpPr>
          <p:nvPr>
            <p:ph type="sldNum" sz="quarter" idx="10"/>
          </p:nvPr>
        </p:nvSpPr>
        <p:spPr/>
        <p:txBody>
          <a:bodyPr/>
          <a:lstStyle/>
          <a:p>
            <a:fld id="{ABD1516B-027A-4BEE-9781-EBEBCE5435A4}" type="slidenum">
              <a:rPr lang="en-US" smtClean="0"/>
              <a:t>5</a:t>
            </a:fld>
            <a:endParaRPr lang="en-US"/>
          </a:p>
        </p:txBody>
      </p:sp>
    </p:spTree>
    <p:extLst>
      <p:ext uri="{BB962C8B-B14F-4D97-AF65-F5344CB8AC3E}">
        <p14:creationId xmlns:p14="http://schemas.microsoft.com/office/powerpoint/2010/main" val="3964356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response to this challenge is the development of a deliberate mixed-income housing plan that seeks to diversify the level of income within the neighborhood and reintroduce a more connected neighborhood feel and structure into the built environment. </a:t>
            </a:r>
          </a:p>
          <a:p>
            <a:endParaRPr lang="en-US" dirty="0"/>
          </a:p>
          <a:p>
            <a:r>
              <a:rPr lang="en-US" dirty="0"/>
              <a:t>**Kian to ask Jeff for additional comments or details on the housing plan for Comanche Park. </a:t>
            </a:r>
          </a:p>
        </p:txBody>
      </p:sp>
      <p:sp>
        <p:nvSpPr>
          <p:cNvPr id="4" name="Slide Number Placeholder 3"/>
          <p:cNvSpPr>
            <a:spLocks noGrp="1"/>
          </p:cNvSpPr>
          <p:nvPr>
            <p:ph type="sldNum" sz="quarter" idx="10"/>
          </p:nvPr>
        </p:nvSpPr>
        <p:spPr/>
        <p:txBody>
          <a:bodyPr/>
          <a:lstStyle/>
          <a:p>
            <a:fld id="{ABD1516B-027A-4BEE-9781-EBEBCE5435A4}" type="slidenum">
              <a:rPr lang="en-US" smtClean="0"/>
              <a:t>6</a:t>
            </a:fld>
            <a:endParaRPr lang="en-US"/>
          </a:p>
        </p:txBody>
      </p:sp>
    </p:spTree>
    <p:extLst>
      <p:ext uri="{BB962C8B-B14F-4D97-AF65-F5344CB8AC3E}">
        <p14:creationId xmlns:p14="http://schemas.microsoft.com/office/powerpoint/2010/main" val="1640094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substantial challenge within the plan area is aging housing stock and vacant and underutilized land. On the latter, I’ll note that much of the vacant land to the north is within the floodplain, which limits development potential in some respects, but presents opportunities for more recreational-based uses. </a:t>
            </a:r>
          </a:p>
          <a:p>
            <a:endParaRPr lang="en-US" dirty="0"/>
          </a:p>
          <a:p>
            <a:r>
              <a:rPr lang="en-US" dirty="0"/>
              <a:t>For this challenge, one of the most impactful aspects of Tulsa’s application for this grant is the fact that we come into this initiative with a suite of powerful tools that we have developed to directly address these challenges. This is done through a two-pronged approach: </a:t>
            </a:r>
          </a:p>
          <a:p>
            <a:pPr marL="228600" indent="-228600">
              <a:buFont typeface="+mj-lt"/>
              <a:buAutoNum type="arabicPeriod"/>
            </a:pPr>
            <a:r>
              <a:rPr lang="en-US" dirty="0"/>
              <a:t>Proactively working with private developers to support their efforts to invest in the neighborhood, and </a:t>
            </a:r>
          </a:p>
          <a:p>
            <a:pPr marL="228600" indent="-228600">
              <a:buFont typeface="+mj-lt"/>
              <a:buAutoNum type="arabicPeriod"/>
            </a:pPr>
            <a:r>
              <a:rPr lang="en-US" dirty="0"/>
              <a:t>Developing critical tools and funding resources that will provide the City with the resources it needs to step up our housing initiatives in the area. </a:t>
            </a:r>
          </a:p>
        </p:txBody>
      </p:sp>
      <p:sp>
        <p:nvSpPr>
          <p:cNvPr id="4" name="Slide Number Placeholder 3"/>
          <p:cNvSpPr>
            <a:spLocks noGrp="1"/>
          </p:cNvSpPr>
          <p:nvPr>
            <p:ph type="sldNum" sz="quarter" idx="10"/>
          </p:nvPr>
        </p:nvSpPr>
        <p:spPr/>
        <p:txBody>
          <a:bodyPr/>
          <a:lstStyle/>
          <a:p>
            <a:fld id="{ABD1516B-027A-4BEE-9781-EBEBCE5435A4}" type="slidenum">
              <a:rPr lang="en-US" smtClean="0"/>
              <a:t>7</a:t>
            </a:fld>
            <a:endParaRPr lang="en-US"/>
          </a:p>
        </p:txBody>
      </p:sp>
    </p:spTree>
    <p:extLst>
      <p:ext uri="{BB962C8B-B14F-4D97-AF65-F5344CB8AC3E}">
        <p14:creationId xmlns:p14="http://schemas.microsoft.com/office/powerpoint/2010/main" val="1944317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Times New Roman" panose="02020603050405020304" pitchFamily="18" charset="0"/>
              </a:rPr>
              <a:t>On the former, we have the benefit of working with four (4) major private projects that will become key assets supporting the broader growth of this neighborhood: </a:t>
            </a:r>
          </a:p>
          <a:p>
            <a:pPr marL="285750" indent="-285750">
              <a:buFont typeface="Arial" panose="020B0604020202020204" pitchFamily="34" charset="0"/>
              <a:buChar char="•"/>
            </a:pPr>
            <a:r>
              <a:rPr lang="en-US" sz="1800" b="0" i="0" dirty="0">
                <a:solidFill>
                  <a:srgbClr val="000000"/>
                </a:solidFill>
                <a:effectLst/>
                <a:latin typeface="Times New Roman" panose="02020603050405020304" pitchFamily="18" charset="0"/>
              </a:rPr>
              <a:t>At the opposite end of the 36</a:t>
            </a:r>
            <a:r>
              <a:rPr lang="en-US" sz="1800" b="0" i="0" baseline="30000" dirty="0">
                <a:solidFill>
                  <a:srgbClr val="000000"/>
                </a:solidFill>
                <a:effectLst/>
                <a:latin typeface="Times New Roman" panose="02020603050405020304" pitchFamily="18" charset="0"/>
              </a:rPr>
              <a:t>th</a:t>
            </a:r>
            <a:r>
              <a:rPr lang="en-US" sz="1800" b="0" i="0" dirty="0">
                <a:solidFill>
                  <a:srgbClr val="000000"/>
                </a:solidFill>
                <a:effectLst/>
                <a:latin typeface="Times New Roman" panose="02020603050405020304" pitchFamily="18" charset="0"/>
              </a:rPr>
              <a:t> Street North corridor, local development group, Alfresco Group, LLC, will break ground in 2022 on a new mixed-use development that will incorporate a boutique hotel, named after and inspired by J.B. Stratford whose Tulsa hotel was the largest Black-owned hotel in the country before its destruction in the 1921 Tulsa Race Massacre. Our team helped to facilitate this development through a TIF district established for the corridor. The target neighborhood and housing site are also located within a designated Opportunity Zone.  </a:t>
            </a:r>
          </a:p>
          <a:p>
            <a:pPr marL="285750" indent="-285750">
              <a:buFont typeface="Arial" panose="020B0604020202020204" pitchFamily="34" charset="0"/>
              <a:buChar char="•"/>
            </a:pPr>
            <a:r>
              <a:rPr lang="en-US" sz="1800" b="0" i="0" dirty="0">
                <a:solidFill>
                  <a:srgbClr val="000000"/>
                </a:solidFill>
                <a:effectLst/>
                <a:latin typeface="Times New Roman" panose="02020603050405020304" pitchFamily="18" charset="0"/>
              </a:rPr>
              <a:t>In addition to this, both Capital Homes (a local home builder who has substantial experience executing quality, neighborhood-scale projects throughout Tulsa) and Habitat for Humanity have committed to investing in major new projects in the immediate area. On the latter, we worked with Habitat and the Tulsa Metropolitan Utility Authority to secure funding for critical wastewater infrastructure which was needed for the project to move forward. </a:t>
            </a:r>
          </a:p>
          <a:p>
            <a:pPr marL="285750" indent="-285750">
              <a:buFont typeface="Arial" panose="020B0604020202020204" pitchFamily="34" charset="0"/>
              <a:buChar char="•"/>
            </a:pPr>
            <a:r>
              <a:rPr lang="en-US" sz="1800" b="0" i="0" dirty="0">
                <a:solidFill>
                  <a:srgbClr val="000000"/>
                </a:solidFill>
                <a:effectLst/>
                <a:latin typeface="Times New Roman" panose="02020603050405020304" pitchFamily="18" charset="0"/>
              </a:rPr>
              <a:t>Finally Crossover Community Impact is working to develop a large-scale site that includes community centers, learning centers, residential, and mixed use development. </a:t>
            </a:r>
          </a:p>
          <a:p>
            <a:endParaRPr lang="en-US" sz="1800" b="0" i="0" dirty="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BD1516B-027A-4BEE-9781-EBEBCE5435A4}" type="slidenum">
              <a:rPr lang="en-US" smtClean="0"/>
              <a:t>8</a:t>
            </a:fld>
            <a:endParaRPr lang="en-US"/>
          </a:p>
        </p:txBody>
      </p:sp>
    </p:spTree>
    <p:extLst>
      <p:ext uri="{BB962C8B-B14F-4D97-AF65-F5344CB8AC3E}">
        <p14:creationId xmlns:p14="http://schemas.microsoft.com/office/powerpoint/2010/main" val="3983883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In addition to supporting known private developments in the neighborhood, we have been focused on developing powerful tools which we know will be key to spurring further development in the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Times New Roman" panose="02020603050405020304" pitchFamily="18" charset="0"/>
                <a:cs typeface="Calibri"/>
              </a:rPr>
              <a:t>As has been noted previously, one of the greatest assets in the area is the establishment of the Peoria Mohawk Business Park. This business park provides the opportunity for $10s – if not $100s – of millions of dollars in investment in the neighborhood. Traditionally, our approach with investments of this nature has been to leverage a TIF to support these investments themselves. But – given the presence of a broader city incentive through the Vision Tulsa program – we have been able to structure a unique TIF within this area that captures the increment generated within the business park and dedicates that increment to housing programs in the four (4) census tracts surrounding the park.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Times New Roman" panose="02020603050405020304" pitchFamily="18" charset="0"/>
                <a:cs typeface="Calibri"/>
              </a:rPr>
              <a:t>This TIF was deliberately structured in recognition that in order for our plans to succeed long-term, we needed to invest in the people living in the neighborhood, and we needed to create the tools that would help us tackle and address the problems we saw within those neighborhoods – including aging, vacant, and blighted housing. </a:t>
            </a:r>
            <a:endParaRPr lang="en-US" b="0" i="0" dirty="0">
              <a:effectLst/>
              <a:latin typeface="Times New Roman" panose="02020603050405020304" pitchFamily="18" charset="0"/>
            </a:endParaRPr>
          </a:p>
          <a:p>
            <a:endParaRPr lang="en-US" b="0" i="0" dirty="0">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1B76454-FEA5-41C7-96D0-F3C46A18720E}" type="slidenum">
              <a:rPr lang="en-US" smtClean="0"/>
              <a:t>9</a:t>
            </a:fld>
            <a:endParaRPr lang="en-US"/>
          </a:p>
        </p:txBody>
      </p:sp>
    </p:spTree>
    <p:extLst>
      <p:ext uri="{BB962C8B-B14F-4D97-AF65-F5344CB8AC3E}">
        <p14:creationId xmlns:p14="http://schemas.microsoft.com/office/powerpoint/2010/main" val="1753565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 to handle and explain the challenge and response</a:t>
            </a:r>
          </a:p>
        </p:txBody>
      </p:sp>
      <p:sp>
        <p:nvSpPr>
          <p:cNvPr id="4" name="Slide Number Placeholder 3"/>
          <p:cNvSpPr>
            <a:spLocks noGrp="1"/>
          </p:cNvSpPr>
          <p:nvPr>
            <p:ph type="sldNum" sz="quarter" idx="10"/>
          </p:nvPr>
        </p:nvSpPr>
        <p:spPr/>
        <p:txBody>
          <a:bodyPr/>
          <a:lstStyle/>
          <a:p>
            <a:fld id="{ABD1516B-027A-4BEE-9781-EBEBCE5435A4}" type="slidenum">
              <a:rPr lang="en-US" smtClean="0"/>
              <a:t>10</a:t>
            </a:fld>
            <a:endParaRPr lang="en-US"/>
          </a:p>
        </p:txBody>
      </p:sp>
    </p:spTree>
    <p:extLst>
      <p:ext uri="{BB962C8B-B14F-4D97-AF65-F5344CB8AC3E}">
        <p14:creationId xmlns:p14="http://schemas.microsoft.com/office/powerpoint/2010/main" val="41014658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9081D9-F796-D235-B2F8-91746EDFE89F}"/>
              </a:ext>
            </a:extLst>
          </p:cNvPr>
          <p:cNvSpPr/>
          <p:nvPr userDrawn="1"/>
        </p:nvSpPr>
        <p:spPr>
          <a:xfrm>
            <a:off x="0" y="0"/>
            <a:ext cx="12192000" cy="112179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3F75A04-AD22-D81D-A1A3-DAC231961DE9}"/>
              </a:ext>
            </a:extLst>
          </p:cNvPr>
          <p:cNvSpPr>
            <a:spLocks noGrp="1"/>
          </p:cNvSpPr>
          <p:nvPr>
            <p:ph type="title"/>
          </p:nvPr>
        </p:nvSpPr>
        <p:spPr>
          <a:xfrm>
            <a:off x="413601" y="0"/>
            <a:ext cx="10515600" cy="1325563"/>
          </a:xfrm>
        </p:spPr>
        <p:txBody>
          <a:bodyPr/>
          <a:lstStyle/>
          <a:p>
            <a:r>
              <a:rPr lang="en-US" b="1">
                <a:solidFill>
                  <a:srgbClr val="000099"/>
                </a:solidFill>
                <a:latin typeface="Abadi" panose="020B0604020104020204" pitchFamily="34" charset="0"/>
              </a:rPr>
              <a:t>Page Title</a:t>
            </a:r>
          </a:p>
        </p:txBody>
      </p:sp>
      <p:sp>
        <p:nvSpPr>
          <p:cNvPr id="12" name="Content Placeholder 2">
            <a:extLst>
              <a:ext uri="{FF2B5EF4-FFF2-40B4-BE49-F238E27FC236}">
                <a16:creationId xmlns:a16="http://schemas.microsoft.com/office/drawing/2014/main" id="{B2A37226-60F2-9706-1111-5D036D14BE3C}"/>
              </a:ext>
            </a:extLst>
          </p:cNvPr>
          <p:cNvSpPr>
            <a:spLocks noGrp="1"/>
          </p:cNvSpPr>
          <p:nvPr>
            <p:ph idx="1"/>
          </p:nvPr>
        </p:nvSpPr>
        <p:spPr>
          <a:xfrm>
            <a:off x="413601" y="1599381"/>
            <a:ext cx="10515600" cy="4351338"/>
          </a:xfrm>
        </p:spPr>
        <p:txBody>
          <a:bodyPr/>
          <a:lstStyle/>
          <a:p>
            <a:r>
              <a:rPr lang="en-US">
                <a:latin typeface="Abadi" panose="020B0604020104020204" pitchFamily="34" charset="0"/>
              </a:rPr>
              <a:t>Text</a:t>
            </a:r>
          </a:p>
        </p:txBody>
      </p:sp>
      <p:pic>
        <p:nvPicPr>
          <p:cNvPr id="13" name="Picture 12" descr="Logo, icon&#10;&#10;Description automatically generated">
            <a:extLst>
              <a:ext uri="{FF2B5EF4-FFF2-40B4-BE49-F238E27FC236}">
                <a16:creationId xmlns:a16="http://schemas.microsoft.com/office/drawing/2014/main" id="{B1B2229A-451B-E583-24B5-79A29CFFA9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8472" y="536960"/>
            <a:ext cx="1268156" cy="1169659"/>
          </a:xfrm>
          <a:prstGeom prst="rect">
            <a:avLst/>
          </a:prstGeom>
        </p:spPr>
      </p:pic>
      <p:sp>
        <p:nvSpPr>
          <p:cNvPr id="14" name="Rectangle 13">
            <a:extLst>
              <a:ext uri="{FF2B5EF4-FFF2-40B4-BE49-F238E27FC236}">
                <a16:creationId xmlns:a16="http://schemas.microsoft.com/office/drawing/2014/main" id="{A8C63268-89EC-7518-D7F6-5F9EF9C00064}"/>
              </a:ext>
            </a:extLst>
          </p:cNvPr>
          <p:cNvSpPr/>
          <p:nvPr userDrawn="1"/>
        </p:nvSpPr>
        <p:spPr>
          <a:xfrm>
            <a:off x="0" y="6636470"/>
            <a:ext cx="12192000" cy="22153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806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D4774A-9250-96BC-F411-920DE7E014B8}"/>
              </a:ext>
            </a:extLst>
          </p:cNvPr>
          <p:cNvSpPr/>
          <p:nvPr userDrawn="1"/>
        </p:nvSpPr>
        <p:spPr>
          <a:xfrm>
            <a:off x="0" y="0"/>
            <a:ext cx="12192000" cy="112179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046251B-80CF-6D49-41DD-DAF6ACC61BD1}"/>
              </a:ext>
            </a:extLst>
          </p:cNvPr>
          <p:cNvSpPr>
            <a:spLocks noGrp="1"/>
          </p:cNvSpPr>
          <p:nvPr>
            <p:ph type="title"/>
          </p:nvPr>
        </p:nvSpPr>
        <p:spPr>
          <a:xfrm>
            <a:off x="413601" y="0"/>
            <a:ext cx="10515600" cy="1325563"/>
          </a:xfrm>
        </p:spPr>
        <p:txBody>
          <a:bodyPr/>
          <a:lstStyle/>
          <a:p>
            <a:r>
              <a:rPr lang="en-US" b="1">
                <a:solidFill>
                  <a:srgbClr val="000099"/>
                </a:solidFill>
                <a:latin typeface="Abadi" panose="020B0604020104020204" pitchFamily="34" charset="0"/>
              </a:rPr>
              <a:t>Page Title</a:t>
            </a:r>
          </a:p>
        </p:txBody>
      </p:sp>
      <p:sp>
        <p:nvSpPr>
          <p:cNvPr id="11" name="Content Placeholder 2">
            <a:extLst>
              <a:ext uri="{FF2B5EF4-FFF2-40B4-BE49-F238E27FC236}">
                <a16:creationId xmlns:a16="http://schemas.microsoft.com/office/drawing/2014/main" id="{49666F26-B594-DD0A-EAE2-E6064688B7AE}"/>
              </a:ext>
            </a:extLst>
          </p:cNvPr>
          <p:cNvSpPr>
            <a:spLocks noGrp="1"/>
          </p:cNvSpPr>
          <p:nvPr>
            <p:ph idx="1"/>
          </p:nvPr>
        </p:nvSpPr>
        <p:spPr>
          <a:xfrm>
            <a:off x="413601" y="1599381"/>
            <a:ext cx="10515600" cy="4351338"/>
          </a:xfrm>
        </p:spPr>
        <p:txBody>
          <a:bodyPr/>
          <a:lstStyle/>
          <a:p>
            <a:r>
              <a:rPr lang="en-US">
                <a:latin typeface="Abadi" panose="020B0604020104020204" pitchFamily="34" charset="0"/>
              </a:rPr>
              <a:t>Text</a:t>
            </a:r>
          </a:p>
        </p:txBody>
      </p:sp>
      <p:pic>
        <p:nvPicPr>
          <p:cNvPr id="12" name="Picture 11" descr="Logo, icon&#10;&#10;Description automatically generated">
            <a:extLst>
              <a:ext uri="{FF2B5EF4-FFF2-40B4-BE49-F238E27FC236}">
                <a16:creationId xmlns:a16="http://schemas.microsoft.com/office/drawing/2014/main" id="{DD003996-8FB4-8267-D48F-426CCF16BA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8472" y="536960"/>
            <a:ext cx="1268156" cy="1169659"/>
          </a:xfrm>
          <a:prstGeom prst="rect">
            <a:avLst/>
          </a:prstGeom>
        </p:spPr>
      </p:pic>
      <p:sp>
        <p:nvSpPr>
          <p:cNvPr id="13" name="Rectangle 12">
            <a:extLst>
              <a:ext uri="{FF2B5EF4-FFF2-40B4-BE49-F238E27FC236}">
                <a16:creationId xmlns:a16="http://schemas.microsoft.com/office/drawing/2014/main" id="{A3CAD1D6-CCD2-07FB-343F-68BBB1B9D4DD}"/>
              </a:ext>
            </a:extLst>
          </p:cNvPr>
          <p:cNvSpPr/>
          <p:nvPr userDrawn="1"/>
        </p:nvSpPr>
        <p:spPr>
          <a:xfrm>
            <a:off x="0" y="6636470"/>
            <a:ext cx="12192000" cy="22153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9032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FBDD4C-B3BE-7109-D836-09B62620E1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EDB9B3-7ECF-1131-DE05-DAEC95EC16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1C1885-EBC3-73E9-22C5-E29E65561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85469-242C-4026-967E-DDF6EB484FF0}" type="datetimeFigureOut">
              <a:rPr lang="en-US" smtClean="0"/>
              <a:t>6/9/2022</a:t>
            </a:fld>
            <a:endParaRPr lang="en-US"/>
          </a:p>
        </p:txBody>
      </p:sp>
      <p:sp>
        <p:nvSpPr>
          <p:cNvPr id="5" name="Footer Placeholder 4">
            <a:extLst>
              <a:ext uri="{FF2B5EF4-FFF2-40B4-BE49-F238E27FC236}">
                <a16:creationId xmlns:a16="http://schemas.microsoft.com/office/drawing/2014/main" id="{462ED15C-0696-6C7E-DE73-DA8206ECB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861CE2-7F82-308D-A9C9-B22D3BC96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17228-3AF1-45D8-B2B3-A28800C6DE7C}" type="slidenum">
              <a:rPr lang="en-US" smtClean="0"/>
              <a:t>‹#›</a:t>
            </a:fld>
            <a:endParaRPr lang="en-US"/>
          </a:p>
        </p:txBody>
      </p:sp>
    </p:spTree>
    <p:extLst>
      <p:ext uri="{BB962C8B-B14F-4D97-AF65-F5344CB8AC3E}">
        <p14:creationId xmlns:p14="http://schemas.microsoft.com/office/powerpoint/2010/main" val="2093078442"/>
      </p:ext>
    </p:extLst>
  </p:cSld>
  <p:clrMap bg1="lt1" tx1="dk1" bg2="lt2" tx2="dk2" accent1="accent1" accent2="accent2" accent3="accent3" accent4="accent4" accent5="accent5" accent6="accent6" hlink="hlink" folHlink="folHlink"/>
  <p:sldLayoutIdLst>
    <p:sldLayoutId id="2147483683" r:id="rId1"/>
    <p:sldLayoutId id="214748368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92_940FCFD.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90_5BC3C1EE.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microsoft.com/office/2018/10/relationships/comments" Target="../comments/modernComment_198_B8818C0E.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B00F55-D461-A0D1-4779-3EAABE53AC7C}"/>
              </a:ext>
            </a:extLst>
          </p:cNvPr>
          <p:cNvPicPr>
            <a:picLocks noChangeAspect="1"/>
          </p:cNvPicPr>
          <p:nvPr/>
        </p:nvPicPr>
        <p:blipFill>
          <a:blip r:embed="rId2">
            <a:duotone>
              <a:prstClr val="black"/>
              <a:schemeClr val="accent1">
                <a:tint val="45000"/>
                <a:satMod val="400000"/>
              </a:schemeClr>
            </a:duotone>
            <a:alphaModFix/>
            <a:extLst>
              <a:ext uri="{28A0092B-C50C-407E-A947-70E740481C1C}">
                <a14:useLocalDpi xmlns:a14="http://schemas.microsoft.com/office/drawing/2010/main" val="0"/>
              </a:ext>
            </a:extLst>
          </a:blip>
          <a:srcRect t="3" b="3"/>
          <a:stretch/>
        </p:blipFill>
        <p:spPr>
          <a:xfrm>
            <a:off x="20" y="-486989"/>
            <a:ext cx="12191980" cy="6856718"/>
          </a:xfrm>
          <a:prstGeom prst="rect">
            <a:avLst/>
          </a:prstGeom>
        </p:spPr>
      </p:pic>
      <p:sp>
        <p:nvSpPr>
          <p:cNvPr id="5" name="Rectangle 4">
            <a:extLst>
              <a:ext uri="{FF2B5EF4-FFF2-40B4-BE49-F238E27FC236}">
                <a16:creationId xmlns:a16="http://schemas.microsoft.com/office/drawing/2014/main" id="{D0F8CCC6-C76B-5976-F589-6A34AFD2E65C}"/>
              </a:ext>
            </a:extLst>
          </p:cNvPr>
          <p:cNvSpPr/>
          <p:nvPr/>
        </p:nvSpPr>
        <p:spPr>
          <a:xfrm>
            <a:off x="0" y="5255581"/>
            <a:ext cx="12188952" cy="160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badi" panose="020B0604020104020204" pitchFamily="34" charset="0"/>
            </a:endParaRPr>
          </a:p>
        </p:txBody>
      </p:sp>
      <p:sp>
        <p:nvSpPr>
          <p:cNvPr id="6" name="TextBox 5">
            <a:extLst>
              <a:ext uri="{FF2B5EF4-FFF2-40B4-BE49-F238E27FC236}">
                <a16:creationId xmlns:a16="http://schemas.microsoft.com/office/drawing/2014/main" id="{3C20A5DD-D2E4-8BD4-63EC-CB3E61353E37}"/>
              </a:ext>
            </a:extLst>
          </p:cNvPr>
          <p:cNvSpPr txBox="1"/>
          <p:nvPr/>
        </p:nvSpPr>
        <p:spPr>
          <a:xfrm>
            <a:off x="332868" y="5255581"/>
            <a:ext cx="11523216" cy="1508105"/>
          </a:xfrm>
          <a:prstGeom prst="rect">
            <a:avLst/>
          </a:prstGeom>
          <a:noFill/>
        </p:spPr>
        <p:txBody>
          <a:bodyPr wrap="square" rtlCol="0">
            <a:spAutoFit/>
          </a:bodyPr>
          <a:lstStyle/>
          <a:p>
            <a:r>
              <a:rPr lang="en-US" sz="6000" b="1" dirty="0">
                <a:solidFill>
                  <a:srgbClr val="000099"/>
                </a:solidFill>
                <a:latin typeface="Abadi" panose="020B0604020104020204" pitchFamily="34" charset="0"/>
              </a:rPr>
              <a:t>Neighborhood</a:t>
            </a:r>
          </a:p>
          <a:p>
            <a:r>
              <a:rPr lang="en-US" sz="3200" dirty="0">
                <a:solidFill>
                  <a:srgbClr val="000099"/>
                </a:solidFill>
                <a:latin typeface="Abadi" panose="020B0604020104020204" pitchFamily="34" charset="0"/>
              </a:rPr>
              <a:t>City of Tulsa</a:t>
            </a:r>
          </a:p>
        </p:txBody>
      </p:sp>
      <p:cxnSp>
        <p:nvCxnSpPr>
          <p:cNvPr id="11" name="Straight Connector 10">
            <a:extLst>
              <a:ext uri="{FF2B5EF4-FFF2-40B4-BE49-F238E27FC236}">
                <a16:creationId xmlns:a16="http://schemas.microsoft.com/office/drawing/2014/main" id="{620DE969-DF75-B7EC-0004-484B85B9B48C}"/>
              </a:ext>
            </a:extLst>
          </p:cNvPr>
          <p:cNvCxnSpPr/>
          <p:nvPr/>
        </p:nvCxnSpPr>
        <p:spPr>
          <a:xfrm>
            <a:off x="-1524" y="5255580"/>
            <a:ext cx="12190476" cy="0"/>
          </a:xfrm>
          <a:prstGeom prst="line">
            <a:avLst/>
          </a:prstGeom>
          <a:ln w="66675">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14F40410-F69A-2628-0D62-B489CB91B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725" y="4454371"/>
            <a:ext cx="1737359" cy="1602419"/>
          </a:xfrm>
          <a:prstGeom prst="rect">
            <a:avLst/>
          </a:prstGeom>
        </p:spPr>
      </p:pic>
    </p:spTree>
    <p:extLst>
      <p:ext uri="{BB962C8B-B14F-4D97-AF65-F5344CB8AC3E}">
        <p14:creationId xmlns:p14="http://schemas.microsoft.com/office/powerpoint/2010/main" val="769507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txBox="1"/>
          <p:nvPr/>
        </p:nvSpPr>
        <p:spPr>
          <a:xfrm>
            <a:off x="6912264" y="1234936"/>
            <a:ext cx="4808681" cy="407804"/>
          </a:xfrm>
          <a:prstGeom prst="rect">
            <a:avLst/>
          </a:prstGeom>
        </p:spPr>
        <p:txBody>
          <a:bodyPr vert="horz" wrap="square" lIns="0" tIns="35560" rIns="0" bIns="0" rtlCol="0">
            <a:spAutoFit/>
          </a:bodyPr>
          <a:lstStyle/>
          <a:p>
            <a:pPr marL="12700" marR="322580" algn="ctr">
              <a:lnSpc>
                <a:spcPts val="2900"/>
              </a:lnSpc>
              <a:spcBef>
                <a:spcPts val="280"/>
              </a:spcBef>
            </a:pPr>
            <a:endParaRPr sz="2500">
              <a:solidFill>
                <a:srgbClr val="649EA2"/>
              </a:solidFill>
              <a:latin typeface="Arial"/>
              <a:cs typeface="Arial"/>
            </a:endParaRPr>
          </a:p>
        </p:txBody>
      </p:sp>
      <p:pic>
        <p:nvPicPr>
          <p:cNvPr id="3" name="Picture 3" descr="comanche bird map.JPG">
            <a:extLst>
              <a:ext uri="{FF2B5EF4-FFF2-40B4-BE49-F238E27FC236}">
                <a16:creationId xmlns:a16="http://schemas.microsoft.com/office/drawing/2014/main" id="{33FCFF3A-2CAB-7BFD-03B9-6570E3A87464}"/>
              </a:ext>
            </a:extLst>
          </p:cNvPr>
          <p:cNvPicPr>
            <a:picLocks noChangeAspect="1"/>
          </p:cNvPicPr>
          <p:nvPr/>
        </p:nvPicPr>
        <p:blipFill rotWithShape="1">
          <a:blip r:embed="rId3"/>
          <a:srcRect r="19912" b="-209"/>
          <a:stretch/>
        </p:blipFill>
        <p:spPr>
          <a:xfrm>
            <a:off x="516081" y="1673725"/>
            <a:ext cx="6267795" cy="4159992"/>
          </a:xfrm>
          <a:prstGeom prst="rect">
            <a:avLst/>
          </a:prstGeom>
        </p:spPr>
      </p:pic>
      <p:sp>
        <p:nvSpPr>
          <p:cNvPr id="4" name="Rectangle 3">
            <a:extLst>
              <a:ext uri="{FF2B5EF4-FFF2-40B4-BE49-F238E27FC236}">
                <a16:creationId xmlns:a16="http://schemas.microsoft.com/office/drawing/2014/main" id="{86A75EE5-A08E-0468-0608-2F4176350D65}"/>
              </a:ext>
            </a:extLst>
          </p:cNvPr>
          <p:cNvSpPr/>
          <p:nvPr/>
        </p:nvSpPr>
        <p:spPr>
          <a:xfrm>
            <a:off x="4071815" y="3028194"/>
            <a:ext cx="884856" cy="100458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D6EA9C-3039-6EFB-9AD6-565005709EBB}"/>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0099"/>
                </a:solidFill>
                <a:latin typeface="Abadi" panose="020B0604020104020204" pitchFamily="34" charset="0"/>
              </a:rPr>
              <a:t>Neighborhood Challenges</a:t>
            </a:r>
          </a:p>
        </p:txBody>
      </p:sp>
      <p:sp>
        <p:nvSpPr>
          <p:cNvPr id="5" name="TextBox 4">
            <a:extLst>
              <a:ext uri="{FF2B5EF4-FFF2-40B4-BE49-F238E27FC236}">
                <a16:creationId xmlns:a16="http://schemas.microsoft.com/office/drawing/2014/main" id="{79E1C5AC-2205-EF32-8FDA-58CF5AE5FE6D}"/>
              </a:ext>
            </a:extLst>
          </p:cNvPr>
          <p:cNvSpPr txBox="1"/>
          <p:nvPr/>
        </p:nvSpPr>
        <p:spPr>
          <a:xfrm>
            <a:off x="7072499" y="2095484"/>
            <a:ext cx="4996804" cy="2062103"/>
          </a:xfrm>
          <a:prstGeom prst="rect">
            <a:avLst/>
          </a:prstGeom>
          <a:noFill/>
        </p:spPr>
        <p:txBody>
          <a:bodyPr wrap="square" lIns="91440" tIns="45720" rIns="91440" bIns="45720" rtlCol="0" anchor="t">
            <a:spAutoFit/>
          </a:bodyPr>
          <a:lstStyle/>
          <a:p>
            <a:pPr marL="457200" indent="-457200">
              <a:buFont typeface="Arial"/>
              <a:buChar char="•"/>
            </a:pPr>
            <a:r>
              <a:rPr lang="en-US" sz="2800" dirty="0">
                <a:latin typeface="Abadi"/>
              </a:rPr>
              <a:t>Limited healthy food options</a:t>
            </a:r>
            <a:endParaRPr lang="en-US" sz="2800" dirty="0"/>
          </a:p>
          <a:p>
            <a:endParaRPr lang="en-US" sz="2400" dirty="0">
              <a:latin typeface="Abadi" panose="020B0604020104020204" pitchFamily="34" charset="0"/>
            </a:endParaRPr>
          </a:p>
          <a:p>
            <a:endParaRPr lang="en-US" sz="2400" dirty="0">
              <a:latin typeface="Abadi" panose="020B0604020104020204" pitchFamily="34" charset="0"/>
            </a:endParaRPr>
          </a:p>
          <a:p>
            <a:endParaRPr lang="en-US" sz="2400" dirty="0">
              <a:latin typeface="Abadi" panose="020B0604020104020204" pitchFamily="34" charset="0"/>
            </a:endParaRPr>
          </a:p>
        </p:txBody>
      </p:sp>
    </p:spTree>
    <p:extLst>
      <p:ext uri="{BB962C8B-B14F-4D97-AF65-F5344CB8AC3E}">
        <p14:creationId xmlns:p14="http://schemas.microsoft.com/office/powerpoint/2010/main" val="3017887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353050" y="3216207"/>
            <a:ext cx="6134100" cy="1785104"/>
          </a:xfrm>
          <a:prstGeom prst="rect">
            <a:avLst/>
          </a:prstGeom>
          <a:noFill/>
        </p:spPr>
        <p:txBody>
          <a:bodyPr wrap="square" lIns="91440" tIns="45720" rIns="91440" bIns="45720" rtlCol="0" anchor="t">
            <a:spAutoFit/>
          </a:bodyPr>
          <a:lstStyle/>
          <a:p>
            <a:r>
              <a:rPr lang="en-US" sz="2000" b="1" dirty="0">
                <a:latin typeface="Abadi"/>
              </a:rPr>
              <a:t>Partners:</a:t>
            </a:r>
            <a:endParaRPr lang="en-US" sz="2000" b="1" dirty="0">
              <a:latin typeface="Abadi" panose="020B0604020104020204" pitchFamily="34" charset="0"/>
            </a:endParaRPr>
          </a:p>
          <a:p>
            <a:r>
              <a:rPr lang="en-US" dirty="0">
                <a:latin typeface="Abadi"/>
              </a:rPr>
              <a:t>Greencore Network</a:t>
            </a:r>
          </a:p>
          <a:p>
            <a:r>
              <a:rPr lang="en-US" dirty="0">
                <a:latin typeface="Abadi"/>
              </a:rPr>
              <a:t>R&amp;G Family Grocers</a:t>
            </a:r>
          </a:p>
          <a:p>
            <a:r>
              <a:rPr lang="en-US" dirty="0">
                <a:latin typeface="Abadi"/>
              </a:rPr>
              <a:t>Community Food Bank of Eastern Oklahoma</a:t>
            </a:r>
          </a:p>
          <a:p>
            <a:r>
              <a:rPr lang="en-US" dirty="0">
                <a:latin typeface="Abadi"/>
              </a:rPr>
              <a:t>George Kaiser Family Foundation</a:t>
            </a:r>
          </a:p>
          <a:p>
            <a:r>
              <a:rPr lang="en-US" dirty="0">
                <a:latin typeface="Abadi"/>
              </a:rPr>
              <a:t>Grocery Operator</a:t>
            </a:r>
          </a:p>
        </p:txBody>
      </p:sp>
      <p:pic>
        <p:nvPicPr>
          <p:cNvPr id="4098" name="Picture 2" descr="The vision behind a north Tulsa grocery store | About Town | tulsapeople.com">
            <a:extLst>
              <a:ext uri="{FF2B5EF4-FFF2-40B4-BE49-F238E27FC236}">
                <a16:creationId xmlns:a16="http://schemas.microsoft.com/office/drawing/2014/main" id="{7ECCD913-CDE0-4E52-BC25-4D7428485A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50" y="1800361"/>
            <a:ext cx="4343036" cy="325727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54E27270-3A62-CB97-2E7D-7E7A5D95F8F8}"/>
              </a:ext>
            </a:extLst>
          </p:cNvPr>
          <p:cNvSpPr txBox="1">
            <a:spLocks/>
          </p:cNvSpPr>
          <p:nvPr/>
        </p:nvSpPr>
        <p:spPr>
          <a:xfrm>
            <a:off x="413601" y="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0099"/>
                </a:solidFill>
                <a:latin typeface="Abadi"/>
              </a:rPr>
              <a:t>Response: Neighborhood-Scale Grocery Store</a:t>
            </a:r>
          </a:p>
        </p:txBody>
      </p:sp>
      <p:sp>
        <p:nvSpPr>
          <p:cNvPr id="4" name="TextBox 3">
            <a:extLst>
              <a:ext uri="{FF2B5EF4-FFF2-40B4-BE49-F238E27FC236}">
                <a16:creationId xmlns:a16="http://schemas.microsoft.com/office/drawing/2014/main" id="{450698A2-6947-754F-E265-8B44CD066FA7}"/>
              </a:ext>
            </a:extLst>
          </p:cNvPr>
          <p:cNvSpPr txBox="1"/>
          <p:nvPr/>
        </p:nvSpPr>
        <p:spPr>
          <a:xfrm>
            <a:off x="5357132" y="1710416"/>
            <a:ext cx="672555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badi"/>
              </a:rPr>
              <a:t>Sources of Funding:</a:t>
            </a:r>
          </a:p>
          <a:p>
            <a:r>
              <a:rPr lang="en-US" dirty="0">
                <a:latin typeface="Abadi"/>
              </a:rPr>
              <a:t>CNI				$750,000</a:t>
            </a:r>
            <a:endParaRPr lang="en-US" b="1" dirty="0">
              <a:latin typeface="Abadi"/>
            </a:endParaRPr>
          </a:p>
          <a:p>
            <a:r>
              <a:rPr lang="en-US" dirty="0">
                <a:latin typeface="Abadi"/>
              </a:rPr>
              <a:t>George Kaiser Family Foundation	$250,000</a:t>
            </a:r>
          </a:p>
          <a:p>
            <a:r>
              <a:rPr lang="en-US" b="1" dirty="0">
                <a:latin typeface="Abadi"/>
              </a:rPr>
              <a:t>Total				$1,000,000</a:t>
            </a:r>
          </a:p>
        </p:txBody>
      </p:sp>
    </p:spTree>
    <p:extLst>
      <p:ext uri="{BB962C8B-B14F-4D97-AF65-F5344CB8AC3E}">
        <p14:creationId xmlns:p14="http://schemas.microsoft.com/office/powerpoint/2010/main" val="15525401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880882" y="2893066"/>
            <a:ext cx="6134100" cy="2092881"/>
          </a:xfrm>
          <a:prstGeom prst="rect">
            <a:avLst/>
          </a:prstGeom>
          <a:noFill/>
        </p:spPr>
        <p:txBody>
          <a:bodyPr wrap="square" lIns="91440" tIns="45720" rIns="91440" bIns="45720" rtlCol="0" anchor="t">
            <a:spAutoFit/>
          </a:bodyPr>
          <a:lstStyle/>
          <a:p>
            <a:r>
              <a:rPr lang="en-US" sz="2000" b="1" dirty="0">
                <a:latin typeface="Abadi"/>
              </a:rPr>
              <a:t>Partners:</a:t>
            </a:r>
            <a:endParaRPr lang="en-US" sz="2000" b="1" dirty="0">
              <a:latin typeface="Abadi" panose="020B0604020104020204" pitchFamily="34" charset="0"/>
            </a:endParaRPr>
          </a:p>
          <a:p>
            <a:r>
              <a:rPr lang="en-US" dirty="0">
                <a:latin typeface="Abadi"/>
              </a:rPr>
              <a:t>Greencore Network</a:t>
            </a:r>
          </a:p>
          <a:p>
            <a:r>
              <a:rPr lang="en-US" dirty="0">
                <a:latin typeface="Abadi"/>
              </a:rPr>
              <a:t>R&amp;G Family Grocers</a:t>
            </a:r>
          </a:p>
          <a:p>
            <a:r>
              <a:rPr lang="en-US" dirty="0">
                <a:latin typeface="Abadi"/>
              </a:rPr>
              <a:t>Community Food Bank of Eastern Oklahoma</a:t>
            </a:r>
          </a:p>
          <a:p>
            <a:r>
              <a:rPr lang="en-US" dirty="0">
                <a:latin typeface="Abadi"/>
              </a:rPr>
              <a:t>George Kaiser Family Foundation</a:t>
            </a:r>
          </a:p>
          <a:p>
            <a:r>
              <a:rPr lang="en-US" dirty="0">
                <a:latin typeface="Abadi"/>
              </a:rPr>
              <a:t>Grocery Operator</a:t>
            </a:r>
          </a:p>
          <a:p>
            <a:endParaRPr lang="en-US" sz="2000" dirty="0">
              <a:latin typeface="Abadi" panose="020B0604020104020204" pitchFamily="34" charset="0"/>
            </a:endParaRPr>
          </a:p>
        </p:txBody>
      </p:sp>
      <p:pic>
        <p:nvPicPr>
          <p:cNvPr id="3074" name="Picture 2" descr="NEW! Urban Farm Day is FREE, Self-Guided, and Features 16 Area Urban Farms  - Buffalo Healthy Living Magazine">
            <a:extLst>
              <a:ext uri="{FF2B5EF4-FFF2-40B4-BE49-F238E27FC236}">
                <a16:creationId xmlns:a16="http://schemas.microsoft.com/office/drawing/2014/main" id="{904C8795-40CE-4D27-B123-F39FD832C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813" y="1416790"/>
            <a:ext cx="3487569" cy="23250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rban Farming Can Actually Be Pretty Productive - Modern Farmer">
            <a:extLst>
              <a:ext uri="{FF2B5EF4-FFF2-40B4-BE49-F238E27FC236}">
                <a16:creationId xmlns:a16="http://schemas.microsoft.com/office/drawing/2014/main" id="{BB7B4F8A-55A2-47A8-AF38-325A2500CF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523" y="3939507"/>
            <a:ext cx="3490147" cy="249054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7D8F98FA-A672-16D4-1DE9-6082A15DB7F9}"/>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0099"/>
                </a:solidFill>
                <a:latin typeface="Abadi" panose="020B0604020104020204" pitchFamily="34" charset="0"/>
              </a:rPr>
              <a:t>Response: Urban Farm</a:t>
            </a:r>
          </a:p>
        </p:txBody>
      </p:sp>
      <p:sp>
        <p:nvSpPr>
          <p:cNvPr id="2" name="TextBox 1">
            <a:extLst>
              <a:ext uri="{FF2B5EF4-FFF2-40B4-BE49-F238E27FC236}">
                <a16:creationId xmlns:a16="http://schemas.microsoft.com/office/drawing/2014/main" id="{A45516E3-2578-4CBD-9246-2C14C05268E4}"/>
              </a:ext>
            </a:extLst>
          </p:cNvPr>
          <p:cNvSpPr txBox="1"/>
          <p:nvPr/>
        </p:nvSpPr>
        <p:spPr>
          <a:xfrm>
            <a:off x="4880882" y="1381371"/>
            <a:ext cx="672555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badi"/>
              </a:rPr>
              <a:t>Sources of Funding:</a:t>
            </a:r>
          </a:p>
          <a:p>
            <a:r>
              <a:rPr lang="en-US" dirty="0">
                <a:latin typeface="Abadi"/>
              </a:rPr>
              <a:t>CNI				$500,000</a:t>
            </a:r>
            <a:endParaRPr lang="en-US" b="1" dirty="0">
              <a:latin typeface="Abadi"/>
            </a:endParaRPr>
          </a:p>
          <a:p>
            <a:r>
              <a:rPr lang="en-US" dirty="0">
                <a:latin typeface="Abadi"/>
              </a:rPr>
              <a:t>George Kaiser Family Foundation	$250,000</a:t>
            </a:r>
          </a:p>
          <a:p>
            <a:r>
              <a:rPr lang="en-US" b="1" dirty="0">
                <a:latin typeface="Abadi"/>
              </a:rPr>
              <a:t>Total				$750,000</a:t>
            </a:r>
          </a:p>
        </p:txBody>
      </p:sp>
    </p:spTree>
    <p:extLst>
      <p:ext uri="{BB962C8B-B14F-4D97-AF65-F5344CB8AC3E}">
        <p14:creationId xmlns:p14="http://schemas.microsoft.com/office/powerpoint/2010/main" val="2173646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txBox="1"/>
          <p:nvPr/>
        </p:nvSpPr>
        <p:spPr>
          <a:xfrm>
            <a:off x="6912264" y="1234936"/>
            <a:ext cx="4808681" cy="407804"/>
          </a:xfrm>
          <a:prstGeom prst="rect">
            <a:avLst/>
          </a:prstGeom>
        </p:spPr>
        <p:txBody>
          <a:bodyPr vert="horz" wrap="square" lIns="0" tIns="35560" rIns="0" bIns="0" rtlCol="0">
            <a:spAutoFit/>
          </a:bodyPr>
          <a:lstStyle/>
          <a:p>
            <a:pPr marL="12700" marR="322580" algn="ctr">
              <a:lnSpc>
                <a:spcPts val="2900"/>
              </a:lnSpc>
              <a:spcBef>
                <a:spcPts val="280"/>
              </a:spcBef>
            </a:pPr>
            <a:endParaRPr sz="2500">
              <a:solidFill>
                <a:srgbClr val="649EA2"/>
              </a:solidFill>
              <a:latin typeface="Arial"/>
              <a:cs typeface="Arial"/>
            </a:endParaRPr>
          </a:p>
        </p:txBody>
      </p:sp>
      <p:sp>
        <p:nvSpPr>
          <p:cNvPr id="14" name="TextBox 13"/>
          <p:cNvSpPr txBox="1"/>
          <p:nvPr/>
        </p:nvSpPr>
        <p:spPr>
          <a:xfrm>
            <a:off x="6981372" y="1950754"/>
            <a:ext cx="4426434" cy="2123658"/>
          </a:xfrm>
          <a:prstGeom prst="rect">
            <a:avLst/>
          </a:prstGeom>
          <a:noFill/>
        </p:spPr>
        <p:txBody>
          <a:bodyPr wrap="square" lIns="91440" tIns="45720" rIns="91440" bIns="45720" rtlCol="0" anchor="t">
            <a:spAutoFit/>
          </a:bodyPr>
          <a:lstStyle/>
          <a:p>
            <a:pPr marL="457200" indent="-457200">
              <a:buFont typeface="Arial"/>
              <a:buChar char="•"/>
            </a:pPr>
            <a:r>
              <a:rPr lang="en-US" sz="2800" dirty="0">
                <a:latin typeface="Abadi"/>
              </a:rPr>
              <a:t>Disinvestment and lack of retail and commercial establishments</a:t>
            </a:r>
            <a:endParaRPr lang="en-US" sz="2800" dirty="0">
              <a:cs typeface="Calibri"/>
            </a:endParaRPr>
          </a:p>
          <a:p>
            <a:endParaRPr lang="en-US" sz="2400" dirty="0">
              <a:latin typeface="Abadi" panose="020B0604020104020204" pitchFamily="34" charset="0"/>
            </a:endParaRPr>
          </a:p>
          <a:p>
            <a:endParaRPr lang="en-US" sz="2400" dirty="0">
              <a:latin typeface="Abadi" panose="020B0604020104020204" pitchFamily="34" charset="0"/>
            </a:endParaRPr>
          </a:p>
        </p:txBody>
      </p:sp>
      <p:pic>
        <p:nvPicPr>
          <p:cNvPr id="3" name="Picture 3" descr="comanche bird map.JPG">
            <a:extLst>
              <a:ext uri="{FF2B5EF4-FFF2-40B4-BE49-F238E27FC236}">
                <a16:creationId xmlns:a16="http://schemas.microsoft.com/office/drawing/2014/main" id="{33FCFF3A-2CAB-7BFD-03B9-6570E3A87464}"/>
              </a:ext>
            </a:extLst>
          </p:cNvPr>
          <p:cNvPicPr>
            <a:picLocks noChangeAspect="1"/>
          </p:cNvPicPr>
          <p:nvPr/>
        </p:nvPicPr>
        <p:blipFill rotWithShape="1">
          <a:blip r:embed="rId3"/>
          <a:srcRect r="19912" b="-209"/>
          <a:stretch/>
        </p:blipFill>
        <p:spPr>
          <a:xfrm>
            <a:off x="516081" y="1673725"/>
            <a:ext cx="6267795" cy="4159992"/>
          </a:xfrm>
          <a:prstGeom prst="rect">
            <a:avLst/>
          </a:prstGeom>
        </p:spPr>
      </p:pic>
      <p:sp>
        <p:nvSpPr>
          <p:cNvPr id="4" name="Rectangle 3">
            <a:extLst>
              <a:ext uri="{FF2B5EF4-FFF2-40B4-BE49-F238E27FC236}">
                <a16:creationId xmlns:a16="http://schemas.microsoft.com/office/drawing/2014/main" id="{86A75EE5-A08E-0468-0608-2F4176350D65}"/>
              </a:ext>
            </a:extLst>
          </p:cNvPr>
          <p:cNvSpPr/>
          <p:nvPr/>
        </p:nvSpPr>
        <p:spPr>
          <a:xfrm>
            <a:off x="4071815" y="3028194"/>
            <a:ext cx="884856" cy="100458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D6EA9C-3039-6EFB-9AD6-565005709EBB}"/>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0099"/>
                </a:solidFill>
                <a:latin typeface="Abadi" panose="020B0604020104020204" pitchFamily="34" charset="0"/>
              </a:rPr>
              <a:t>Neighborhood Challenges</a:t>
            </a:r>
          </a:p>
        </p:txBody>
      </p:sp>
    </p:spTree>
    <p:extLst>
      <p:ext uri="{BB962C8B-B14F-4D97-AF65-F5344CB8AC3E}">
        <p14:creationId xmlns:p14="http://schemas.microsoft.com/office/powerpoint/2010/main" val="371151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EEFAC20-92EA-4F1B-BED9-8DB68B64C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657113"/>
            <a:ext cx="5648325" cy="19050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0DC2F336-331D-436E-ABBC-055F569A3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10" y="3870542"/>
            <a:ext cx="5646964" cy="240392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9CE7896-E0BB-97D4-5340-89F9CDB6293E}"/>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0099"/>
                </a:solidFill>
                <a:latin typeface="Abadi"/>
              </a:rPr>
              <a:t>Response: Mixed-Use Development </a:t>
            </a:r>
          </a:p>
        </p:txBody>
      </p:sp>
      <p:sp>
        <p:nvSpPr>
          <p:cNvPr id="4" name="TextBox 3">
            <a:extLst>
              <a:ext uri="{FF2B5EF4-FFF2-40B4-BE49-F238E27FC236}">
                <a16:creationId xmlns:a16="http://schemas.microsoft.com/office/drawing/2014/main" id="{9027A8DD-77C5-6DED-4AD2-EEA2502E859D}"/>
              </a:ext>
            </a:extLst>
          </p:cNvPr>
          <p:cNvSpPr txBox="1"/>
          <p:nvPr/>
        </p:nvSpPr>
        <p:spPr>
          <a:xfrm>
            <a:off x="6505122" y="1569754"/>
            <a:ext cx="4693736" cy="5386090"/>
          </a:xfrm>
          <a:prstGeom prst="rect">
            <a:avLst/>
          </a:prstGeom>
          <a:noFill/>
        </p:spPr>
        <p:txBody>
          <a:bodyPr wrap="square" lIns="91440" tIns="45720" rIns="91440" bIns="45720" rtlCol="0" anchor="t">
            <a:spAutoFit/>
          </a:bodyPr>
          <a:lstStyle/>
          <a:p>
            <a:pPr marL="457200" indent="-457200">
              <a:buFont typeface="Arial"/>
              <a:buChar char="•"/>
            </a:pPr>
            <a:r>
              <a:rPr lang="en-US" sz="2400" dirty="0">
                <a:latin typeface="Abadi"/>
              </a:rPr>
              <a:t>Capitalize on Peoria &amp; 36th Opportunity to bring commercial activity</a:t>
            </a:r>
            <a:endParaRPr lang="en-US" sz="2400" dirty="0">
              <a:latin typeface="Abadi"/>
              <a:cs typeface="Calibri"/>
            </a:endParaRPr>
          </a:p>
          <a:p>
            <a:endParaRPr lang="en-US" sz="1600" dirty="0">
              <a:latin typeface="Abadi"/>
            </a:endParaRPr>
          </a:p>
          <a:p>
            <a:pPr marL="457200" indent="-457200">
              <a:buFont typeface="Arial"/>
              <a:buChar char="•"/>
            </a:pPr>
            <a:r>
              <a:rPr lang="en-US" sz="2400" dirty="0">
                <a:latin typeface="Abadi"/>
              </a:rPr>
              <a:t>Strengthen commercial core through mixed-use development</a:t>
            </a:r>
          </a:p>
          <a:p>
            <a:endParaRPr lang="en-US" sz="1600" dirty="0">
              <a:latin typeface="Abadi"/>
            </a:endParaRPr>
          </a:p>
          <a:p>
            <a:pPr marL="457200" indent="-457200">
              <a:buFont typeface="Arial"/>
              <a:buChar char="•"/>
            </a:pPr>
            <a:r>
              <a:rPr lang="en-US" sz="2400" dirty="0">
                <a:latin typeface="Abadi"/>
              </a:rPr>
              <a:t>Build upon major public investments along 36th Street including Crossover Community Impact development</a:t>
            </a:r>
          </a:p>
          <a:p>
            <a:endParaRPr lang="en-US" sz="2400" dirty="0">
              <a:latin typeface="Abadi" panose="020B0604020104020204" pitchFamily="34" charset="0"/>
            </a:endParaRPr>
          </a:p>
          <a:p>
            <a:endParaRPr lang="en-US" sz="2400" dirty="0">
              <a:latin typeface="Abadi" panose="020B0604020104020204" pitchFamily="34" charset="0"/>
            </a:endParaRPr>
          </a:p>
        </p:txBody>
      </p:sp>
    </p:spTree>
    <p:extLst>
      <p:ext uri="{BB962C8B-B14F-4D97-AF65-F5344CB8AC3E}">
        <p14:creationId xmlns:p14="http://schemas.microsoft.com/office/powerpoint/2010/main" val="1793589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 map&#10;&#10;Description automatically generated">
            <a:extLst>
              <a:ext uri="{FF2B5EF4-FFF2-40B4-BE49-F238E27FC236}">
                <a16:creationId xmlns:a16="http://schemas.microsoft.com/office/drawing/2014/main" id="{52188B6E-B06F-4928-9B16-93BAFF587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857" y="1521717"/>
            <a:ext cx="4562401" cy="3877246"/>
          </a:xfrm>
          <a:prstGeom prst="rect">
            <a:avLst/>
          </a:prstGeom>
        </p:spPr>
      </p:pic>
      <p:sp>
        <p:nvSpPr>
          <p:cNvPr id="6" name="Title 1">
            <a:extLst>
              <a:ext uri="{FF2B5EF4-FFF2-40B4-BE49-F238E27FC236}">
                <a16:creationId xmlns:a16="http://schemas.microsoft.com/office/drawing/2014/main" id="{5D03E3C2-5FEC-E35C-EE57-E7A8545D6EAF}"/>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0099"/>
                </a:solidFill>
                <a:latin typeface="Abadi"/>
              </a:rPr>
              <a:t>Response: Driving Demand and Generators</a:t>
            </a:r>
            <a:endParaRPr lang="en-US" sz="4000" b="1" dirty="0">
              <a:solidFill>
                <a:srgbClr val="000099"/>
              </a:solidFill>
              <a:latin typeface="Abadi" panose="020B0604020104020204" pitchFamily="34" charset="0"/>
            </a:endParaRPr>
          </a:p>
        </p:txBody>
      </p:sp>
      <p:sp>
        <p:nvSpPr>
          <p:cNvPr id="3" name="TextBox 2">
            <a:extLst>
              <a:ext uri="{FF2B5EF4-FFF2-40B4-BE49-F238E27FC236}">
                <a16:creationId xmlns:a16="http://schemas.microsoft.com/office/drawing/2014/main" id="{129719A5-52BA-64DE-110E-1D96C8E9971A}"/>
              </a:ext>
            </a:extLst>
          </p:cNvPr>
          <p:cNvSpPr txBox="1"/>
          <p:nvPr/>
        </p:nvSpPr>
        <p:spPr>
          <a:xfrm>
            <a:off x="5380265" y="1408894"/>
            <a:ext cx="6235878" cy="5755422"/>
          </a:xfrm>
          <a:prstGeom prst="rect">
            <a:avLst/>
          </a:prstGeom>
          <a:noFill/>
        </p:spPr>
        <p:txBody>
          <a:bodyPr wrap="square" lIns="91440" tIns="45720" rIns="91440" bIns="45720" rtlCol="0" anchor="t">
            <a:spAutoFit/>
          </a:bodyPr>
          <a:lstStyle/>
          <a:p>
            <a:r>
              <a:rPr lang="en-US" sz="2000" b="1" dirty="0">
                <a:latin typeface="Abadi"/>
              </a:rPr>
              <a:t>Peoria Mohawk Business Park</a:t>
            </a:r>
          </a:p>
          <a:p>
            <a:pPr marL="457200" indent="-457200">
              <a:buFont typeface="Arial"/>
              <a:buChar char="•"/>
            </a:pPr>
            <a:r>
              <a:rPr lang="en-US" sz="2000" dirty="0">
                <a:latin typeface="Abadi"/>
              </a:rPr>
              <a:t>Establish a center for high-quality jobs accessible to neighborhood residents</a:t>
            </a:r>
          </a:p>
          <a:p>
            <a:pPr marL="457200" indent="-457200">
              <a:buFont typeface="Arial"/>
              <a:buChar char="•"/>
            </a:pPr>
            <a:r>
              <a:rPr lang="en-US" sz="2000" dirty="0">
                <a:latin typeface="Abadi"/>
              </a:rPr>
              <a:t>Attract employers with a proven record of "skilling up" and investing in employees</a:t>
            </a:r>
          </a:p>
          <a:p>
            <a:pPr marL="457200" indent="-457200">
              <a:buFont typeface="Arial"/>
              <a:buChar char="•"/>
            </a:pPr>
            <a:endParaRPr lang="en-US" sz="2000" dirty="0">
              <a:latin typeface="Abadi"/>
            </a:endParaRPr>
          </a:p>
          <a:p>
            <a:r>
              <a:rPr lang="en-US" sz="2000" b="1" dirty="0">
                <a:latin typeface="Abadi"/>
              </a:rPr>
              <a:t>Muncie Power Products – 300,000 </a:t>
            </a:r>
            <a:r>
              <a:rPr lang="en-US" sz="2000" b="1" dirty="0" err="1">
                <a:latin typeface="Abadi"/>
              </a:rPr>
              <a:t>sqft</a:t>
            </a:r>
            <a:endParaRPr lang="en-US" sz="2000" b="1" dirty="0">
              <a:latin typeface="Abadi"/>
            </a:endParaRPr>
          </a:p>
          <a:p>
            <a:pPr marL="457200" indent="-457200">
              <a:buFont typeface="Arial"/>
              <a:buChar char="•"/>
            </a:pPr>
            <a:r>
              <a:rPr lang="en-US" sz="2000" dirty="0">
                <a:latin typeface="Abadi"/>
              </a:rPr>
              <a:t>Phase I ribbon cutting July 2022; Phase II in 2023 with Phase III in 2024-2025</a:t>
            </a:r>
          </a:p>
          <a:p>
            <a:pPr marL="457200" indent="-457200">
              <a:buFont typeface="Arial"/>
              <a:buChar char="•"/>
            </a:pPr>
            <a:r>
              <a:rPr lang="en-US" sz="2000" dirty="0">
                <a:latin typeface="Abadi"/>
              </a:rPr>
              <a:t>Salaries average $45,000 for floor staff and $80,000 for managers; expected to hire 250 people</a:t>
            </a:r>
          </a:p>
          <a:p>
            <a:pPr marL="457200" indent="-457200">
              <a:buFont typeface="Arial"/>
              <a:buChar char="•"/>
            </a:pPr>
            <a:r>
              <a:rPr lang="en-US" sz="2000" dirty="0">
                <a:latin typeface="Abadi"/>
              </a:rPr>
              <a:t>Partnering with George Kaiser Family Foundation to plan for "spec" industrial buildings to capitalize on increased interest from companies with short development timelines</a:t>
            </a:r>
          </a:p>
          <a:p>
            <a:endParaRPr lang="en-US" sz="2400" dirty="0">
              <a:latin typeface="Abadi" panose="020B0604020104020204" pitchFamily="34" charset="0"/>
            </a:endParaRPr>
          </a:p>
          <a:p>
            <a:endParaRPr lang="en-US" sz="2400" dirty="0">
              <a:latin typeface="Abadi" panose="020B0604020104020204" pitchFamily="34" charset="0"/>
            </a:endParaRPr>
          </a:p>
        </p:txBody>
      </p:sp>
    </p:spTree>
    <p:extLst>
      <p:ext uri="{BB962C8B-B14F-4D97-AF65-F5344CB8AC3E}">
        <p14:creationId xmlns:p14="http://schemas.microsoft.com/office/powerpoint/2010/main" val="1539555822"/>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18907" y="3760493"/>
            <a:ext cx="6134100" cy="2554545"/>
          </a:xfrm>
          <a:prstGeom prst="rect">
            <a:avLst/>
          </a:prstGeom>
          <a:noFill/>
        </p:spPr>
        <p:txBody>
          <a:bodyPr wrap="square" lIns="91440" tIns="45720" rIns="91440" bIns="45720" rtlCol="0" anchor="t">
            <a:spAutoFit/>
          </a:bodyPr>
          <a:lstStyle/>
          <a:p>
            <a:r>
              <a:rPr lang="en-US" sz="2000" b="1" dirty="0">
                <a:latin typeface="Abadi"/>
              </a:rPr>
              <a:t>Partners:</a:t>
            </a:r>
            <a:endParaRPr lang="en-US" sz="2000" b="1" dirty="0">
              <a:latin typeface="Abadi" panose="020B0604020104020204" pitchFamily="34" charset="0"/>
            </a:endParaRPr>
          </a:p>
          <a:p>
            <a:r>
              <a:rPr lang="en-US" sz="2000" dirty="0">
                <a:latin typeface="Abadi"/>
              </a:rPr>
              <a:t>Vibrant Neighborhoods Partnership</a:t>
            </a:r>
          </a:p>
          <a:p>
            <a:r>
              <a:rPr lang="en-US" sz="2000" dirty="0">
                <a:latin typeface="Abadi"/>
              </a:rPr>
              <a:t>Phoenix Development Council</a:t>
            </a:r>
          </a:p>
          <a:p>
            <a:r>
              <a:rPr lang="en-US" sz="2000" dirty="0">
                <a:latin typeface="Abadi"/>
              </a:rPr>
              <a:t>North Tulsa Economic Development Initiative</a:t>
            </a:r>
          </a:p>
          <a:p>
            <a:r>
              <a:rPr lang="en-US" sz="2000" dirty="0">
                <a:latin typeface="Abadi"/>
              </a:rPr>
              <a:t>Partner Tulsa</a:t>
            </a:r>
          </a:p>
          <a:p>
            <a:r>
              <a:rPr lang="en-US" sz="2000" dirty="0">
                <a:latin typeface="Abadi"/>
              </a:rPr>
              <a:t>City of Tulsa</a:t>
            </a:r>
          </a:p>
          <a:p>
            <a:r>
              <a:rPr lang="en-US" sz="2000" dirty="0">
                <a:latin typeface="Abadi"/>
              </a:rPr>
              <a:t>Tulsa Economic Development Corporation</a:t>
            </a:r>
          </a:p>
          <a:p>
            <a:r>
              <a:rPr lang="en-US" sz="2000" dirty="0" err="1">
                <a:latin typeface="Abadi"/>
              </a:rPr>
              <a:t>EduRec</a:t>
            </a:r>
            <a:r>
              <a:rPr lang="en-US" sz="2000" dirty="0">
                <a:latin typeface="Abadi"/>
              </a:rPr>
              <a:t> Tulsa</a:t>
            </a:r>
          </a:p>
        </p:txBody>
      </p:sp>
      <p:pic>
        <p:nvPicPr>
          <p:cNvPr id="5122" name="Picture 2" descr="Neighborhood Association | Phoenix District Tulsa | Tulsa">
            <a:extLst>
              <a:ext uri="{FF2B5EF4-FFF2-40B4-BE49-F238E27FC236}">
                <a16:creationId xmlns:a16="http://schemas.microsoft.com/office/drawing/2014/main" id="{E91334CA-0830-4ADB-B443-4A387C840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988" y="2007531"/>
            <a:ext cx="3922999" cy="350008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FD90548-6E99-928C-1656-0EEE7BE85D2D}"/>
              </a:ext>
            </a:extLst>
          </p:cNvPr>
          <p:cNvSpPr txBox="1">
            <a:spLocks/>
          </p:cNvSpPr>
          <p:nvPr/>
        </p:nvSpPr>
        <p:spPr>
          <a:xfrm>
            <a:off x="432851" y="-97997"/>
            <a:ext cx="114350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0099"/>
                </a:solidFill>
                <a:latin typeface="Abadi" panose="020B0604020104020204" pitchFamily="34" charset="0"/>
              </a:rPr>
              <a:t>Response: Small Business Recruitment &amp; </a:t>
            </a:r>
          </a:p>
          <a:p>
            <a:r>
              <a:rPr lang="en-US" sz="3600" b="1" dirty="0">
                <a:solidFill>
                  <a:srgbClr val="000099"/>
                </a:solidFill>
                <a:latin typeface="Abadi" panose="020B0604020104020204" pitchFamily="34" charset="0"/>
              </a:rPr>
              <a:t>Incentive Fund</a:t>
            </a:r>
          </a:p>
        </p:txBody>
      </p:sp>
      <p:sp>
        <p:nvSpPr>
          <p:cNvPr id="2" name="TextBox 1">
            <a:extLst>
              <a:ext uri="{FF2B5EF4-FFF2-40B4-BE49-F238E27FC236}">
                <a16:creationId xmlns:a16="http://schemas.microsoft.com/office/drawing/2014/main" id="{EB4DFC64-5B8D-2E85-70DC-5F195C86A841}"/>
              </a:ext>
            </a:extLst>
          </p:cNvPr>
          <p:cNvSpPr txBox="1"/>
          <p:nvPr/>
        </p:nvSpPr>
        <p:spPr>
          <a:xfrm>
            <a:off x="4318454" y="1798657"/>
            <a:ext cx="672555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badi"/>
              </a:rPr>
              <a:t>Sources of Funding:</a:t>
            </a:r>
          </a:p>
          <a:p>
            <a:r>
              <a:rPr lang="en-US" sz="2000" dirty="0">
                <a:latin typeface="Abadi"/>
              </a:rPr>
              <a:t>CNI					$2,500,000</a:t>
            </a:r>
            <a:endParaRPr lang="en-US" sz="2000" b="1" dirty="0">
              <a:latin typeface="Abadi"/>
            </a:endParaRPr>
          </a:p>
          <a:p>
            <a:r>
              <a:rPr lang="en-US" sz="2000" dirty="0">
                <a:latin typeface="Abadi"/>
              </a:rPr>
              <a:t>George Kaiser Family Foundation             $1,500,000</a:t>
            </a:r>
          </a:p>
          <a:p>
            <a:r>
              <a:rPr lang="en-US" sz="2000" dirty="0">
                <a:latin typeface="Abadi"/>
              </a:rPr>
              <a:t>City Commercial Revitalization Fund         $375,000</a:t>
            </a:r>
          </a:p>
          <a:p>
            <a:r>
              <a:rPr lang="en-US" sz="2000" b="1" dirty="0">
                <a:latin typeface="Abadi"/>
              </a:rPr>
              <a:t>Total					$4,375,000</a:t>
            </a:r>
          </a:p>
        </p:txBody>
      </p:sp>
    </p:spTree>
    <p:extLst>
      <p:ext uri="{BB962C8B-B14F-4D97-AF65-F5344CB8AC3E}">
        <p14:creationId xmlns:p14="http://schemas.microsoft.com/office/powerpoint/2010/main" val="3095497742"/>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3601" y="3519392"/>
            <a:ext cx="6134100" cy="2554545"/>
          </a:xfrm>
          <a:prstGeom prst="rect">
            <a:avLst/>
          </a:prstGeom>
          <a:noFill/>
        </p:spPr>
        <p:txBody>
          <a:bodyPr wrap="square" lIns="91440" tIns="45720" rIns="91440" bIns="45720" rtlCol="0" anchor="t">
            <a:spAutoFit/>
          </a:bodyPr>
          <a:lstStyle/>
          <a:p>
            <a:r>
              <a:rPr lang="en-US" sz="2000" b="1" dirty="0">
                <a:latin typeface="Abadi"/>
              </a:rPr>
              <a:t>Partners:</a:t>
            </a:r>
            <a:endParaRPr lang="en-US" sz="2000" b="1" dirty="0">
              <a:latin typeface="Abadi" panose="020B0604020104020204" pitchFamily="34" charset="0"/>
            </a:endParaRPr>
          </a:p>
          <a:p>
            <a:r>
              <a:rPr lang="en-US" sz="2000" dirty="0">
                <a:latin typeface="Abadi"/>
              </a:rPr>
              <a:t>Vibrant Neighborhoods Partnership</a:t>
            </a:r>
          </a:p>
          <a:p>
            <a:r>
              <a:rPr lang="en-US" sz="2000" dirty="0">
                <a:latin typeface="Abadi"/>
              </a:rPr>
              <a:t>Phoenix Development Council</a:t>
            </a:r>
          </a:p>
          <a:p>
            <a:r>
              <a:rPr lang="en-US" sz="2000" dirty="0">
                <a:latin typeface="Abadi"/>
              </a:rPr>
              <a:t>North Tulsa Economic Development Initiative</a:t>
            </a:r>
          </a:p>
          <a:p>
            <a:r>
              <a:rPr lang="en-US" sz="2000" dirty="0">
                <a:latin typeface="Abadi"/>
              </a:rPr>
              <a:t>Partner Tulsa</a:t>
            </a:r>
            <a:endParaRPr lang="en-US" sz="2000" dirty="0">
              <a:latin typeface="Abadi" panose="020B0604020104020204" pitchFamily="34" charset="0"/>
            </a:endParaRPr>
          </a:p>
          <a:p>
            <a:r>
              <a:rPr lang="en-US" sz="2000" dirty="0">
                <a:latin typeface="Abadi"/>
              </a:rPr>
              <a:t>City of Tulsa</a:t>
            </a:r>
          </a:p>
          <a:p>
            <a:r>
              <a:rPr lang="en-US" sz="2000" dirty="0">
                <a:latin typeface="Abadi"/>
              </a:rPr>
              <a:t>Tulsa Economic Development Corporation</a:t>
            </a:r>
            <a:endParaRPr lang="en-US" sz="2000" dirty="0">
              <a:latin typeface="Abadi" panose="020B0604020104020204" pitchFamily="34" charset="0"/>
            </a:endParaRPr>
          </a:p>
          <a:p>
            <a:r>
              <a:rPr lang="en-US" sz="2000" dirty="0" err="1">
                <a:latin typeface="Abadi"/>
              </a:rPr>
              <a:t>EduRec</a:t>
            </a:r>
            <a:r>
              <a:rPr lang="en-US" sz="2000" dirty="0">
                <a:latin typeface="Abadi"/>
              </a:rPr>
              <a:t> Tulsa</a:t>
            </a:r>
          </a:p>
        </p:txBody>
      </p:sp>
      <p:pic>
        <p:nvPicPr>
          <p:cNvPr id="4" name="Picture 4">
            <a:extLst>
              <a:ext uri="{FF2B5EF4-FFF2-40B4-BE49-F238E27FC236}">
                <a16:creationId xmlns:a16="http://schemas.microsoft.com/office/drawing/2014/main" id="{91E26379-9C85-E4D4-27F0-645AD8E7D87F}"/>
              </a:ext>
            </a:extLst>
          </p:cNvPr>
          <p:cNvPicPr>
            <a:picLocks noChangeAspect="1"/>
          </p:cNvPicPr>
          <p:nvPr/>
        </p:nvPicPr>
        <p:blipFill>
          <a:blip r:embed="rId3"/>
          <a:stretch>
            <a:fillRect/>
          </a:stretch>
        </p:blipFill>
        <p:spPr>
          <a:xfrm>
            <a:off x="8567609" y="2579417"/>
            <a:ext cx="3210790" cy="3210790"/>
          </a:xfrm>
          <a:prstGeom prst="rect">
            <a:avLst/>
          </a:prstGeom>
        </p:spPr>
      </p:pic>
      <p:sp>
        <p:nvSpPr>
          <p:cNvPr id="6" name="Title 1">
            <a:extLst>
              <a:ext uri="{FF2B5EF4-FFF2-40B4-BE49-F238E27FC236}">
                <a16:creationId xmlns:a16="http://schemas.microsoft.com/office/drawing/2014/main" id="{A6DF0341-0A91-91CB-4846-874FC1F0DD02}"/>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000099"/>
                </a:solidFill>
                <a:latin typeface="Abadi" panose="020B0604020104020204" pitchFamily="34" charset="0"/>
              </a:rPr>
              <a:t>Response: Community Hub for Small Business Training</a:t>
            </a:r>
          </a:p>
        </p:txBody>
      </p:sp>
      <p:sp>
        <p:nvSpPr>
          <p:cNvPr id="2" name="TextBox 1">
            <a:extLst>
              <a:ext uri="{FF2B5EF4-FFF2-40B4-BE49-F238E27FC236}">
                <a16:creationId xmlns:a16="http://schemas.microsoft.com/office/drawing/2014/main" id="{E3A0FDE4-C4E6-5BFD-AF38-BF1E976A305B}"/>
              </a:ext>
            </a:extLst>
          </p:cNvPr>
          <p:cNvSpPr txBox="1"/>
          <p:nvPr/>
        </p:nvSpPr>
        <p:spPr>
          <a:xfrm>
            <a:off x="413601" y="1532989"/>
            <a:ext cx="794726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badi"/>
              </a:rPr>
              <a:t>Sources of Funding:</a:t>
            </a:r>
          </a:p>
          <a:p>
            <a:r>
              <a:rPr lang="en-US" sz="2000" dirty="0">
                <a:latin typeface="Abadi"/>
              </a:rPr>
              <a:t>CNI							$1,250,000</a:t>
            </a:r>
            <a:endParaRPr lang="en-US" sz="2000" b="1" dirty="0">
              <a:latin typeface="Abadi"/>
            </a:endParaRPr>
          </a:p>
          <a:p>
            <a:r>
              <a:rPr lang="en-US" sz="2000" dirty="0">
                <a:latin typeface="Abadi"/>
              </a:rPr>
              <a:t>Charles &amp; Lynn Schusterman Family Philanthropies 	$250,000</a:t>
            </a:r>
          </a:p>
          <a:p>
            <a:r>
              <a:rPr lang="en-US" sz="2000" dirty="0">
                <a:latin typeface="Abadi"/>
              </a:rPr>
              <a:t>Owner Equity						$3,500,000</a:t>
            </a:r>
          </a:p>
          <a:p>
            <a:r>
              <a:rPr lang="en-US" sz="2000" b="1" dirty="0">
                <a:latin typeface="Abadi"/>
              </a:rPr>
              <a:t>Total          						$5,000,000</a:t>
            </a:r>
          </a:p>
        </p:txBody>
      </p:sp>
    </p:spTree>
    <p:extLst>
      <p:ext uri="{BB962C8B-B14F-4D97-AF65-F5344CB8AC3E}">
        <p14:creationId xmlns:p14="http://schemas.microsoft.com/office/powerpoint/2010/main" val="1114533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lsa Planning Office | Vibrant Neighborhoods Partnership">
            <a:extLst>
              <a:ext uri="{FF2B5EF4-FFF2-40B4-BE49-F238E27FC236}">
                <a16:creationId xmlns:a16="http://schemas.microsoft.com/office/drawing/2014/main" id="{130EF104-D282-089C-BD50-DF9740B73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260" y="1593265"/>
            <a:ext cx="4357267" cy="13289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5ADD521-8B39-D42A-62CA-921291E17BD2}"/>
              </a:ext>
            </a:extLst>
          </p:cNvPr>
          <p:cNvSpPr/>
          <p:nvPr/>
        </p:nvSpPr>
        <p:spPr>
          <a:xfrm>
            <a:off x="0" y="0"/>
            <a:ext cx="12192000" cy="112179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B3B9-49A7-ACA9-FD72-11F2FA9A45EF}"/>
              </a:ext>
            </a:extLst>
          </p:cNvPr>
          <p:cNvSpPr>
            <a:spLocks noGrp="1"/>
          </p:cNvSpPr>
          <p:nvPr>
            <p:ph type="title"/>
          </p:nvPr>
        </p:nvSpPr>
        <p:spPr>
          <a:xfrm>
            <a:off x="413601" y="0"/>
            <a:ext cx="10515600" cy="1325563"/>
          </a:xfrm>
        </p:spPr>
        <p:txBody>
          <a:bodyPr>
            <a:normAutofit/>
          </a:bodyPr>
          <a:lstStyle/>
          <a:p>
            <a:r>
              <a:rPr lang="en-US" sz="3600" b="1" dirty="0">
                <a:solidFill>
                  <a:srgbClr val="000099"/>
                </a:solidFill>
                <a:latin typeface="Abadi" panose="020B0604020104020204" pitchFamily="34" charset="0"/>
              </a:rPr>
              <a:t>Response: Vibrant Neighborhoods Partnership</a:t>
            </a:r>
          </a:p>
        </p:txBody>
      </p:sp>
      <p:pic>
        <p:nvPicPr>
          <p:cNvPr id="6" name="Picture 5" descr="Logo, icon&#10;&#10;Description automatically generated">
            <a:extLst>
              <a:ext uri="{FF2B5EF4-FFF2-40B4-BE49-F238E27FC236}">
                <a16:creationId xmlns:a16="http://schemas.microsoft.com/office/drawing/2014/main" id="{F78DABCF-6CBB-9569-3A35-00DBE7C6DD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8472" y="536960"/>
            <a:ext cx="1268156" cy="1169659"/>
          </a:xfrm>
          <a:prstGeom prst="rect">
            <a:avLst/>
          </a:prstGeom>
        </p:spPr>
      </p:pic>
      <p:sp>
        <p:nvSpPr>
          <p:cNvPr id="7" name="Rectangle 6">
            <a:extLst>
              <a:ext uri="{FF2B5EF4-FFF2-40B4-BE49-F238E27FC236}">
                <a16:creationId xmlns:a16="http://schemas.microsoft.com/office/drawing/2014/main" id="{0D7F3FEC-4305-8583-85F7-58F8089CE432}"/>
              </a:ext>
            </a:extLst>
          </p:cNvPr>
          <p:cNvSpPr/>
          <p:nvPr/>
        </p:nvSpPr>
        <p:spPr>
          <a:xfrm>
            <a:off x="0" y="6636470"/>
            <a:ext cx="12192000" cy="22153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11B23B1-8953-A7DC-1E7F-014867160B4F}"/>
              </a:ext>
            </a:extLst>
          </p:cNvPr>
          <p:cNvPicPr>
            <a:picLocks noChangeAspect="1"/>
          </p:cNvPicPr>
          <p:nvPr/>
        </p:nvPicPr>
        <p:blipFill>
          <a:blip r:embed="rId5"/>
          <a:stretch>
            <a:fillRect/>
          </a:stretch>
        </p:blipFill>
        <p:spPr>
          <a:xfrm>
            <a:off x="413601" y="1581731"/>
            <a:ext cx="5895975" cy="4391025"/>
          </a:xfrm>
          <a:prstGeom prst="rect">
            <a:avLst/>
          </a:prstGeom>
        </p:spPr>
      </p:pic>
      <p:pic>
        <p:nvPicPr>
          <p:cNvPr id="4100" name="Picture 4" descr="Tulsa Planning Office | Vibrant Neighborhoods Partnership">
            <a:extLst>
              <a:ext uri="{FF2B5EF4-FFF2-40B4-BE49-F238E27FC236}">
                <a16:creationId xmlns:a16="http://schemas.microsoft.com/office/drawing/2014/main" id="{89512E35-4EFA-4595-FFFF-8C7F52B5B9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6784" y="3008221"/>
            <a:ext cx="2871688" cy="2871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904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ADD521-8B39-D42A-62CA-921291E17BD2}"/>
              </a:ext>
            </a:extLst>
          </p:cNvPr>
          <p:cNvSpPr/>
          <p:nvPr/>
        </p:nvSpPr>
        <p:spPr>
          <a:xfrm>
            <a:off x="0" y="0"/>
            <a:ext cx="12192000" cy="112179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B3B9-49A7-ACA9-FD72-11F2FA9A45EF}"/>
              </a:ext>
            </a:extLst>
          </p:cNvPr>
          <p:cNvSpPr>
            <a:spLocks noGrp="1"/>
          </p:cNvSpPr>
          <p:nvPr>
            <p:ph type="title"/>
          </p:nvPr>
        </p:nvSpPr>
        <p:spPr>
          <a:xfrm>
            <a:off x="413601" y="0"/>
            <a:ext cx="10515600" cy="1325563"/>
          </a:xfrm>
        </p:spPr>
        <p:txBody>
          <a:bodyPr>
            <a:normAutofit/>
          </a:bodyPr>
          <a:lstStyle/>
          <a:p>
            <a:r>
              <a:rPr lang="en-US" sz="3600" b="1" dirty="0">
                <a:solidFill>
                  <a:srgbClr val="000099"/>
                </a:solidFill>
                <a:latin typeface="Abadi" panose="020B0604020104020204" pitchFamily="34" charset="0"/>
              </a:rPr>
              <a:t>Response: Public Infrastructure Investments</a:t>
            </a:r>
          </a:p>
        </p:txBody>
      </p:sp>
      <p:pic>
        <p:nvPicPr>
          <p:cNvPr id="6" name="Picture 5" descr="Logo, icon&#10;&#10;Description automatically generated">
            <a:extLst>
              <a:ext uri="{FF2B5EF4-FFF2-40B4-BE49-F238E27FC236}">
                <a16:creationId xmlns:a16="http://schemas.microsoft.com/office/drawing/2014/main" id="{F78DABCF-6CBB-9569-3A35-00DBE7C6DD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8472" y="536960"/>
            <a:ext cx="1268156" cy="1169659"/>
          </a:xfrm>
          <a:prstGeom prst="rect">
            <a:avLst/>
          </a:prstGeom>
        </p:spPr>
      </p:pic>
      <p:sp>
        <p:nvSpPr>
          <p:cNvPr id="7" name="Rectangle 6">
            <a:extLst>
              <a:ext uri="{FF2B5EF4-FFF2-40B4-BE49-F238E27FC236}">
                <a16:creationId xmlns:a16="http://schemas.microsoft.com/office/drawing/2014/main" id="{0D7F3FEC-4305-8583-85F7-58F8089CE432}"/>
              </a:ext>
            </a:extLst>
          </p:cNvPr>
          <p:cNvSpPr/>
          <p:nvPr/>
        </p:nvSpPr>
        <p:spPr>
          <a:xfrm>
            <a:off x="0" y="6636470"/>
            <a:ext cx="12192000" cy="22153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F383F993-5564-B019-8A0B-06D414235349}"/>
              </a:ext>
            </a:extLst>
          </p:cNvPr>
          <p:cNvPicPr>
            <a:picLocks noChangeAspect="1"/>
          </p:cNvPicPr>
          <p:nvPr/>
        </p:nvPicPr>
        <p:blipFill>
          <a:blip r:embed="rId4"/>
          <a:stretch>
            <a:fillRect/>
          </a:stretch>
        </p:blipFill>
        <p:spPr>
          <a:xfrm>
            <a:off x="5319238" y="1989918"/>
            <a:ext cx="6577390" cy="3980731"/>
          </a:xfrm>
          <a:prstGeom prst="rect">
            <a:avLst/>
          </a:prstGeom>
        </p:spPr>
      </p:pic>
      <p:pic>
        <p:nvPicPr>
          <p:cNvPr id="9" name="Picture 6">
            <a:extLst>
              <a:ext uri="{FF2B5EF4-FFF2-40B4-BE49-F238E27FC236}">
                <a16:creationId xmlns:a16="http://schemas.microsoft.com/office/drawing/2014/main" id="{11B66255-7106-A2E8-64E5-2D28320DED6B}"/>
              </a:ext>
            </a:extLst>
          </p:cNvPr>
          <p:cNvPicPr>
            <a:picLocks noChangeAspect="1"/>
          </p:cNvPicPr>
          <p:nvPr/>
        </p:nvPicPr>
        <p:blipFill>
          <a:blip r:embed="rId5"/>
          <a:stretch>
            <a:fillRect/>
          </a:stretch>
        </p:blipFill>
        <p:spPr>
          <a:xfrm>
            <a:off x="456953" y="2038887"/>
            <a:ext cx="4787295" cy="1838697"/>
          </a:xfrm>
          <a:prstGeom prst="rect">
            <a:avLst/>
          </a:prstGeom>
        </p:spPr>
      </p:pic>
      <p:pic>
        <p:nvPicPr>
          <p:cNvPr id="10" name="Picture 8">
            <a:extLst>
              <a:ext uri="{FF2B5EF4-FFF2-40B4-BE49-F238E27FC236}">
                <a16:creationId xmlns:a16="http://schemas.microsoft.com/office/drawing/2014/main" id="{CF2BC977-5457-5EE0-12E6-B50C846BF6A8}"/>
              </a:ext>
            </a:extLst>
          </p:cNvPr>
          <p:cNvPicPr>
            <a:picLocks noChangeAspect="1"/>
          </p:cNvPicPr>
          <p:nvPr/>
        </p:nvPicPr>
        <p:blipFill>
          <a:blip r:embed="rId6"/>
          <a:stretch>
            <a:fillRect/>
          </a:stretch>
        </p:blipFill>
        <p:spPr>
          <a:xfrm>
            <a:off x="456952" y="4093023"/>
            <a:ext cx="4787295" cy="1879091"/>
          </a:xfrm>
          <a:prstGeom prst="rect">
            <a:avLst/>
          </a:prstGeom>
        </p:spPr>
      </p:pic>
    </p:spTree>
    <p:extLst>
      <p:ext uri="{BB962C8B-B14F-4D97-AF65-F5344CB8AC3E}">
        <p14:creationId xmlns:p14="http://schemas.microsoft.com/office/powerpoint/2010/main" val="2195996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936285895"/>
              </p:ext>
            </p:extLst>
          </p:nvPr>
        </p:nvGraphicFramePr>
        <p:xfrm>
          <a:off x="1995170" y="1487268"/>
          <a:ext cx="8201659" cy="4717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itle 1">
            <a:extLst>
              <a:ext uri="{FF2B5EF4-FFF2-40B4-BE49-F238E27FC236}">
                <a16:creationId xmlns:a16="http://schemas.microsoft.com/office/drawing/2014/main" id="{DB727BA0-7FE8-5079-B060-D37BD509C82B}"/>
              </a:ext>
            </a:extLst>
          </p:cNvPr>
          <p:cNvSpPr>
            <a:spLocks noGrp="1"/>
          </p:cNvSpPr>
          <p:nvPr>
            <p:ph type="title"/>
          </p:nvPr>
        </p:nvSpPr>
        <p:spPr>
          <a:xfrm>
            <a:off x="413601" y="0"/>
            <a:ext cx="10515600" cy="1325563"/>
          </a:xfrm>
        </p:spPr>
        <p:txBody>
          <a:bodyPr/>
          <a:lstStyle/>
          <a:p>
            <a:r>
              <a:rPr lang="en-US" b="1" dirty="0">
                <a:solidFill>
                  <a:srgbClr val="000099"/>
                </a:solidFill>
                <a:latin typeface="Abadi" panose="020B0604020104020204" pitchFamily="34" charset="0"/>
              </a:rPr>
              <a:t>Neighborhood Team</a:t>
            </a:r>
          </a:p>
        </p:txBody>
      </p:sp>
    </p:spTree>
    <p:extLst>
      <p:ext uri="{BB962C8B-B14F-4D97-AF65-F5344CB8AC3E}">
        <p14:creationId xmlns:p14="http://schemas.microsoft.com/office/powerpoint/2010/main" val="4006251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txBox="1"/>
          <p:nvPr/>
        </p:nvSpPr>
        <p:spPr>
          <a:xfrm>
            <a:off x="6912264" y="1234936"/>
            <a:ext cx="4808681" cy="407804"/>
          </a:xfrm>
          <a:prstGeom prst="rect">
            <a:avLst/>
          </a:prstGeom>
        </p:spPr>
        <p:txBody>
          <a:bodyPr vert="horz" wrap="square" lIns="0" tIns="35560" rIns="0" bIns="0" rtlCol="0">
            <a:spAutoFit/>
          </a:bodyPr>
          <a:lstStyle/>
          <a:p>
            <a:pPr marL="12700" marR="322580" algn="ctr">
              <a:lnSpc>
                <a:spcPts val="2900"/>
              </a:lnSpc>
              <a:spcBef>
                <a:spcPts val="280"/>
              </a:spcBef>
            </a:pPr>
            <a:endParaRPr sz="2500">
              <a:solidFill>
                <a:srgbClr val="649EA2"/>
              </a:solidFill>
              <a:latin typeface="Arial"/>
              <a:cs typeface="Arial"/>
            </a:endParaRPr>
          </a:p>
        </p:txBody>
      </p:sp>
      <p:pic>
        <p:nvPicPr>
          <p:cNvPr id="3" name="Picture 3" descr="comanche bird map.JPG">
            <a:extLst>
              <a:ext uri="{FF2B5EF4-FFF2-40B4-BE49-F238E27FC236}">
                <a16:creationId xmlns:a16="http://schemas.microsoft.com/office/drawing/2014/main" id="{33FCFF3A-2CAB-7BFD-03B9-6570E3A87464}"/>
              </a:ext>
            </a:extLst>
          </p:cNvPr>
          <p:cNvPicPr>
            <a:picLocks noChangeAspect="1"/>
          </p:cNvPicPr>
          <p:nvPr/>
        </p:nvPicPr>
        <p:blipFill rotWithShape="1">
          <a:blip r:embed="rId3"/>
          <a:srcRect r="19912" b="-209"/>
          <a:stretch/>
        </p:blipFill>
        <p:spPr>
          <a:xfrm>
            <a:off x="516081" y="1673725"/>
            <a:ext cx="6267795" cy="4159992"/>
          </a:xfrm>
          <a:prstGeom prst="rect">
            <a:avLst/>
          </a:prstGeom>
        </p:spPr>
      </p:pic>
      <p:sp>
        <p:nvSpPr>
          <p:cNvPr id="4" name="Rectangle 3">
            <a:extLst>
              <a:ext uri="{FF2B5EF4-FFF2-40B4-BE49-F238E27FC236}">
                <a16:creationId xmlns:a16="http://schemas.microsoft.com/office/drawing/2014/main" id="{86A75EE5-A08E-0468-0608-2F4176350D65}"/>
              </a:ext>
            </a:extLst>
          </p:cNvPr>
          <p:cNvSpPr/>
          <p:nvPr/>
        </p:nvSpPr>
        <p:spPr>
          <a:xfrm>
            <a:off x="4071815" y="3028194"/>
            <a:ext cx="884856" cy="100458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D6EA9C-3039-6EFB-9AD6-565005709EBB}"/>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0099"/>
                </a:solidFill>
                <a:latin typeface="Abadi" panose="020B0604020104020204" pitchFamily="34" charset="0"/>
              </a:rPr>
              <a:t>Neighborhood Challenges</a:t>
            </a:r>
          </a:p>
        </p:txBody>
      </p:sp>
      <p:sp>
        <p:nvSpPr>
          <p:cNvPr id="2" name="TextBox 1">
            <a:extLst>
              <a:ext uri="{FF2B5EF4-FFF2-40B4-BE49-F238E27FC236}">
                <a16:creationId xmlns:a16="http://schemas.microsoft.com/office/drawing/2014/main" id="{917D51A3-D068-D8DD-22F9-F7E0B9C3295C}"/>
              </a:ext>
            </a:extLst>
          </p:cNvPr>
          <p:cNvSpPr txBox="1"/>
          <p:nvPr/>
        </p:nvSpPr>
        <p:spPr>
          <a:xfrm>
            <a:off x="7135999" y="1959413"/>
            <a:ext cx="4996804" cy="1631216"/>
          </a:xfrm>
          <a:prstGeom prst="rect">
            <a:avLst/>
          </a:prstGeom>
          <a:noFill/>
        </p:spPr>
        <p:txBody>
          <a:bodyPr wrap="square" lIns="91440" tIns="45720" rIns="91440" bIns="45720" rtlCol="0" anchor="t">
            <a:spAutoFit/>
          </a:bodyPr>
          <a:lstStyle/>
          <a:p>
            <a:pPr marL="457200" indent="-457200">
              <a:buFont typeface="Arial"/>
              <a:buChar char="•"/>
            </a:pPr>
            <a:r>
              <a:rPr lang="en-US" sz="2800" dirty="0">
                <a:latin typeface="Abadi"/>
              </a:rPr>
              <a:t>Lack of amenities</a:t>
            </a:r>
            <a:endParaRPr lang="en-US" sz="2800" dirty="0">
              <a:latin typeface="Calibri" panose="020F0502020204030204"/>
              <a:cs typeface="Calibri" panose="020F0502020204030204"/>
            </a:endParaRPr>
          </a:p>
          <a:p>
            <a:endParaRPr lang="en-US" sz="2400" dirty="0">
              <a:latin typeface="Abadi" panose="020B0604020104020204" pitchFamily="34" charset="0"/>
            </a:endParaRPr>
          </a:p>
          <a:p>
            <a:endParaRPr lang="en-US" sz="2400" dirty="0">
              <a:latin typeface="Abadi" panose="020B0604020104020204" pitchFamily="34" charset="0"/>
            </a:endParaRPr>
          </a:p>
          <a:p>
            <a:endParaRPr lang="en-US" sz="2400" dirty="0">
              <a:latin typeface="Abadi" panose="020B0604020104020204" pitchFamily="34" charset="0"/>
            </a:endParaRPr>
          </a:p>
        </p:txBody>
      </p:sp>
    </p:spTree>
    <p:extLst>
      <p:ext uri="{BB962C8B-B14F-4D97-AF65-F5344CB8AC3E}">
        <p14:creationId xmlns:p14="http://schemas.microsoft.com/office/powerpoint/2010/main" val="4101620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353050" y="3663880"/>
            <a:ext cx="6134100" cy="2554545"/>
          </a:xfrm>
          <a:prstGeom prst="rect">
            <a:avLst/>
          </a:prstGeom>
          <a:noFill/>
        </p:spPr>
        <p:txBody>
          <a:bodyPr wrap="square" lIns="91440" tIns="45720" rIns="91440" bIns="45720" rtlCol="0" anchor="t">
            <a:spAutoFit/>
          </a:bodyPr>
          <a:lstStyle/>
          <a:p>
            <a:r>
              <a:rPr lang="en-US" sz="2000" b="1" dirty="0">
                <a:latin typeface="Abadi"/>
              </a:rPr>
              <a:t>Partners:</a:t>
            </a:r>
            <a:endParaRPr lang="en-US" sz="2000" b="1" dirty="0">
              <a:latin typeface="Abadi" panose="020B0604020104020204" pitchFamily="34" charset="0"/>
            </a:endParaRPr>
          </a:p>
          <a:p>
            <a:r>
              <a:rPr lang="en-US" sz="2000" dirty="0">
                <a:latin typeface="Abadi"/>
              </a:rPr>
              <a:t>City of Tulsa Parks &amp; Recreation</a:t>
            </a:r>
          </a:p>
          <a:p>
            <a:r>
              <a:rPr lang="en-US" sz="2000" dirty="0">
                <a:latin typeface="Abadi"/>
              </a:rPr>
              <a:t>Up With Trees</a:t>
            </a:r>
          </a:p>
          <a:p>
            <a:r>
              <a:rPr lang="en-US" sz="2000" dirty="0">
                <a:latin typeface="Abadi"/>
              </a:rPr>
              <a:t>George Kaiser Family Foundation</a:t>
            </a:r>
            <a:endParaRPr lang="en-US" sz="2000" dirty="0">
              <a:latin typeface="Abadi" panose="020B0604020104020204" pitchFamily="34" charset="0"/>
            </a:endParaRPr>
          </a:p>
          <a:p>
            <a:r>
              <a:rPr lang="en-US" sz="2000" dirty="0">
                <a:latin typeface="Abadi"/>
              </a:rPr>
              <a:t>Crossover Health Services</a:t>
            </a:r>
            <a:endParaRPr lang="en-US" sz="2000" dirty="0">
              <a:latin typeface="Abadi" panose="020B0604020104020204" pitchFamily="34" charset="0"/>
            </a:endParaRPr>
          </a:p>
          <a:p>
            <a:r>
              <a:rPr lang="en-US" sz="2000" dirty="0">
                <a:latin typeface="Abadi"/>
              </a:rPr>
              <a:t>Green Country Habitat for Humanity</a:t>
            </a:r>
          </a:p>
          <a:p>
            <a:r>
              <a:rPr lang="en-US" sz="2000" dirty="0">
                <a:latin typeface="Abadi"/>
              </a:rPr>
              <a:t>Oxley Nature Center</a:t>
            </a:r>
          </a:p>
          <a:p>
            <a:r>
              <a:rPr lang="en-US" sz="2000" dirty="0">
                <a:latin typeface="Abadi"/>
              </a:rPr>
              <a:t>Partner Tulsa</a:t>
            </a:r>
            <a:endParaRPr lang="en-US" sz="2000" dirty="0">
              <a:latin typeface="Abadi" panose="020B0604020104020204" pitchFamily="34" charset="0"/>
            </a:endParaRPr>
          </a:p>
        </p:txBody>
      </p:sp>
      <p:pic>
        <p:nvPicPr>
          <p:cNvPr id="11" name="Picture 10">
            <a:extLst>
              <a:ext uri="{FF2B5EF4-FFF2-40B4-BE49-F238E27FC236}">
                <a16:creationId xmlns:a16="http://schemas.microsoft.com/office/drawing/2014/main" id="{0C30D497-671D-4111-88AF-D0BCAC729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438" y="1428749"/>
            <a:ext cx="4761482" cy="3494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91EE5799-4FD4-C963-97C7-E37D051F5639}"/>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0099"/>
                </a:solidFill>
                <a:latin typeface="Abadi"/>
              </a:rPr>
              <a:t>Response: Flat Rock Creek Urban Wilderness Area</a:t>
            </a:r>
          </a:p>
        </p:txBody>
      </p:sp>
      <p:sp>
        <p:nvSpPr>
          <p:cNvPr id="2" name="TextBox 1">
            <a:extLst>
              <a:ext uri="{FF2B5EF4-FFF2-40B4-BE49-F238E27FC236}">
                <a16:creationId xmlns:a16="http://schemas.microsoft.com/office/drawing/2014/main" id="{089D8BFC-1763-C236-B7AE-AB4FE3203C62}"/>
              </a:ext>
            </a:extLst>
          </p:cNvPr>
          <p:cNvSpPr txBox="1"/>
          <p:nvPr/>
        </p:nvSpPr>
        <p:spPr>
          <a:xfrm>
            <a:off x="5348885" y="1530225"/>
            <a:ext cx="672555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badi"/>
              </a:rPr>
              <a:t>Sources of Funding:</a:t>
            </a:r>
          </a:p>
          <a:p>
            <a:r>
              <a:rPr lang="en-US" sz="2000" dirty="0">
                <a:latin typeface="Abadi"/>
              </a:rPr>
              <a:t>CNI				$2,500,000</a:t>
            </a:r>
            <a:endParaRPr lang="en-US" sz="2000" b="1" dirty="0">
              <a:latin typeface="Abadi"/>
            </a:endParaRPr>
          </a:p>
          <a:p>
            <a:r>
              <a:rPr lang="en-US" sz="2000" dirty="0">
                <a:latin typeface="Abadi"/>
              </a:rPr>
              <a:t>Peoria Mohawk TIF Fund		$1,800,000</a:t>
            </a:r>
          </a:p>
          <a:p>
            <a:r>
              <a:rPr lang="en-US" sz="2000" dirty="0">
                <a:latin typeface="Abadi"/>
              </a:rPr>
              <a:t>City ARPA Fund			$1,000,000</a:t>
            </a:r>
          </a:p>
          <a:p>
            <a:r>
              <a:rPr lang="en-US" sz="2000" dirty="0">
                <a:latin typeface="Abadi"/>
              </a:rPr>
              <a:t>State of Oklahoma ARPA Fund	$1,000,000</a:t>
            </a:r>
          </a:p>
          <a:p>
            <a:r>
              <a:rPr lang="en-US" sz="2000" b="1" dirty="0">
                <a:latin typeface="Abadi"/>
              </a:rPr>
              <a:t>Total				$6,300,000</a:t>
            </a:r>
          </a:p>
        </p:txBody>
      </p:sp>
    </p:spTree>
    <p:extLst>
      <p:ext uri="{BB962C8B-B14F-4D97-AF65-F5344CB8AC3E}">
        <p14:creationId xmlns:p14="http://schemas.microsoft.com/office/powerpoint/2010/main" val="4135318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txBox="1"/>
          <p:nvPr/>
        </p:nvSpPr>
        <p:spPr>
          <a:xfrm>
            <a:off x="6912264" y="1234936"/>
            <a:ext cx="4808681" cy="407804"/>
          </a:xfrm>
          <a:prstGeom prst="rect">
            <a:avLst/>
          </a:prstGeom>
        </p:spPr>
        <p:txBody>
          <a:bodyPr vert="horz" wrap="square" lIns="0" tIns="35560" rIns="0" bIns="0" rtlCol="0">
            <a:spAutoFit/>
          </a:bodyPr>
          <a:lstStyle/>
          <a:p>
            <a:pPr marL="12700" marR="322580" algn="ctr">
              <a:lnSpc>
                <a:spcPts val="2900"/>
              </a:lnSpc>
              <a:spcBef>
                <a:spcPts val="280"/>
              </a:spcBef>
            </a:pPr>
            <a:endParaRPr sz="2500">
              <a:solidFill>
                <a:srgbClr val="649EA2"/>
              </a:solidFill>
              <a:latin typeface="Arial"/>
              <a:cs typeface="Arial"/>
            </a:endParaRPr>
          </a:p>
        </p:txBody>
      </p:sp>
      <p:sp>
        <p:nvSpPr>
          <p:cNvPr id="14" name="TextBox 13"/>
          <p:cNvSpPr txBox="1"/>
          <p:nvPr/>
        </p:nvSpPr>
        <p:spPr>
          <a:xfrm>
            <a:off x="7100489" y="1929557"/>
            <a:ext cx="4996804" cy="1261884"/>
          </a:xfrm>
          <a:prstGeom prst="rect">
            <a:avLst/>
          </a:prstGeom>
          <a:noFill/>
        </p:spPr>
        <p:txBody>
          <a:bodyPr wrap="square" lIns="91440" tIns="45720" rIns="91440" bIns="45720" rtlCol="0" anchor="t">
            <a:spAutoFit/>
          </a:bodyPr>
          <a:lstStyle/>
          <a:p>
            <a:pPr marL="457200" indent="-457200">
              <a:buFont typeface="Arial"/>
              <a:buChar char="•"/>
            </a:pPr>
            <a:r>
              <a:rPr lang="en-US" sz="2800" dirty="0">
                <a:latin typeface="Abadi"/>
              </a:rPr>
              <a:t>High crime</a:t>
            </a:r>
            <a:endParaRPr lang="en-US" sz="2800" dirty="0">
              <a:latin typeface="Abadi"/>
              <a:cs typeface="Calibri"/>
            </a:endParaRPr>
          </a:p>
          <a:p>
            <a:endParaRPr lang="en-US" sz="2400" dirty="0">
              <a:latin typeface="Abadi" panose="020B0604020104020204" pitchFamily="34" charset="0"/>
            </a:endParaRPr>
          </a:p>
          <a:p>
            <a:endParaRPr lang="en-US" sz="2400" dirty="0">
              <a:latin typeface="Abadi" panose="020B0604020104020204" pitchFamily="34" charset="0"/>
            </a:endParaRPr>
          </a:p>
        </p:txBody>
      </p:sp>
      <p:pic>
        <p:nvPicPr>
          <p:cNvPr id="3" name="Picture 3" descr="comanche bird map.JPG">
            <a:extLst>
              <a:ext uri="{FF2B5EF4-FFF2-40B4-BE49-F238E27FC236}">
                <a16:creationId xmlns:a16="http://schemas.microsoft.com/office/drawing/2014/main" id="{33FCFF3A-2CAB-7BFD-03B9-6570E3A87464}"/>
              </a:ext>
            </a:extLst>
          </p:cNvPr>
          <p:cNvPicPr>
            <a:picLocks noChangeAspect="1"/>
          </p:cNvPicPr>
          <p:nvPr/>
        </p:nvPicPr>
        <p:blipFill rotWithShape="1">
          <a:blip r:embed="rId3"/>
          <a:srcRect r="19912" b="-209"/>
          <a:stretch/>
        </p:blipFill>
        <p:spPr>
          <a:xfrm>
            <a:off x="516081" y="1673725"/>
            <a:ext cx="6267795" cy="4159992"/>
          </a:xfrm>
          <a:prstGeom prst="rect">
            <a:avLst/>
          </a:prstGeom>
        </p:spPr>
      </p:pic>
      <p:sp>
        <p:nvSpPr>
          <p:cNvPr id="4" name="Rectangle 3">
            <a:extLst>
              <a:ext uri="{FF2B5EF4-FFF2-40B4-BE49-F238E27FC236}">
                <a16:creationId xmlns:a16="http://schemas.microsoft.com/office/drawing/2014/main" id="{86A75EE5-A08E-0468-0608-2F4176350D65}"/>
              </a:ext>
            </a:extLst>
          </p:cNvPr>
          <p:cNvSpPr/>
          <p:nvPr/>
        </p:nvSpPr>
        <p:spPr>
          <a:xfrm>
            <a:off x="4071815" y="3028194"/>
            <a:ext cx="884856" cy="100458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D6EA9C-3039-6EFB-9AD6-565005709EBB}"/>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0099"/>
                </a:solidFill>
                <a:latin typeface="Abadi" panose="020B0604020104020204" pitchFamily="34" charset="0"/>
              </a:rPr>
              <a:t>Neighborhood Challenges</a:t>
            </a:r>
          </a:p>
        </p:txBody>
      </p:sp>
    </p:spTree>
    <p:extLst>
      <p:ext uri="{BB962C8B-B14F-4D97-AF65-F5344CB8AC3E}">
        <p14:creationId xmlns:p14="http://schemas.microsoft.com/office/powerpoint/2010/main" val="402563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30648" y="4598894"/>
            <a:ext cx="4131450" cy="19357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DITTO</a:t>
            </a:r>
          </a:p>
        </p:txBody>
      </p:sp>
      <p:sp>
        <p:nvSpPr>
          <p:cNvPr id="4" name="Rectangle 3"/>
          <p:cNvSpPr/>
          <p:nvPr/>
        </p:nvSpPr>
        <p:spPr>
          <a:xfrm>
            <a:off x="1030648" y="1428748"/>
            <a:ext cx="4131450" cy="3089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NEED IMAGE HERE </a:t>
            </a:r>
          </a:p>
        </p:txBody>
      </p:sp>
      <p:sp>
        <p:nvSpPr>
          <p:cNvPr id="9" name="TextBox 8"/>
          <p:cNvSpPr txBox="1"/>
          <p:nvPr/>
        </p:nvSpPr>
        <p:spPr>
          <a:xfrm>
            <a:off x="5671401" y="3915561"/>
            <a:ext cx="6134100" cy="2123658"/>
          </a:xfrm>
          <a:prstGeom prst="rect">
            <a:avLst/>
          </a:prstGeom>
          <a:noFill/>
        </p:spPr>
        <p:txBody>
          <a:bodyPr wrap="square" lIns="91440" tIns="45720" rIns="91440" bIns="45720" rtlCol="0" anchor="t">
            <a:spAutoFit/>
          </a:bodyPr>
          <a:lstStyle/>
          <a:p>
            <a:r>
              <a:rPr lang="en-US" sz="2200" b="1" dirty="0">
                <a:latin typeface="Abadi"/>
                <a:cs typeface="Arial"/>
              </a:rPr>
              <a:t>Partners:</a:t>
            </a:r>
          </a:p>
          <a:p>
            <a:r>
              <a:rPr lang="en-US" sz="2200" dirty="0">
                <a:latin typeface="Abadi"/>
                <a:cs typeface="Arial"/>
              </a:rPr>
              <a:t>City of Tulsa</a:t>
            </a:r>
          </a:p>
          <a:p>
            <a:r>
              <a:rPr lang="en-US" sz="2200" dirty="0">
                <a:latin typeface="Abadi"/>
                <a:cs typeface="Arial"/>
              </a:rPr>
              <a:t>Tulsa Police Department</a:t>
            </a:r>
          </a:p>
          <a:p>
            <a:r>
              <a:rPr lang="en-US" sz="2200" dirty="0">
                <a:latin typeface="Abadi"/>
                <a:cs typeface="Arial"/>
              </a:rPr>
              <a:t>CEO Works</a:t>
            </a:r>
          </a:p>
          <a:p>
            <a:r>
              <a:rPr lang="en-US" sz="2200" dirty="0">
                <a:latin typeface="Abadi"/>
                <a:cs typeface="Arial"/>
              </a:rPr>
              <a:t>Urban Strategies, Inc.</a:t>
            </a:r>
          </a:p>
          <a:p>
            <a:r>
              <a:rPr lang="en-US" sz="2200" dirty="0">
                <a:latin typeface="Abadi"/>
                <a:cs typeface="Arial"/>
              </a:rPr>
              <a:t>Pennrose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687"/>
          <a:stretch/>
        </p:blipFill>
        <p:spPr>
          <a:xfrm>
            <a:off x="1030648" y="1428749"/>
            <a:ext cx="4138933" cy="308946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1445" b="18206"/>
          <a:stretch/>
        </p:blipFill>
        <p:spPr>
          <a:xfrm>
            <a:off x="1030649" y="4598894"/>
            <a:ext cx="4146470" cy="1935721"/>
          </a:xfrm>
          <a:prstGeom prst="rect">
            <a:avLst/>
          </a:prstGeom>
        </p:spPr>
      </p:pic>
      <p:sp>
        <p:nvSpPr>
          <p:cNvPr id="10" name="Title 1">
            <a:extLst>
              <a:ext uri="{FF2B5EF4-FFF2-40B4-BE49-F238E27FC236}">
                <a16:creationId xmlns:a16="http://schemas.microsoft.com/office/drawing/2014/main" id="{AF3BE0BA-0B8D-913C-57A1-FAE5364510F2}"/>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0099"/>
                </a:solidFill>
                <a:latin typeface="Abadi"/>
              </a:rPr>
              <a:t>Response: Public Safety</a:t>
            </a:r>
          </a:p>
        </p:txBody>
      </p:sp>
      <p:sp>
        <p:nvSpPr>
          <p:cNvPr id="8" name="TextBox 7">
            <a:extLst>
              <a:ext uri="{FF2B5EF4-FFF2-40B4-BE49-F238E27FC236}">
                <a16:creationId xmlns:a16="http://schemas.microsoft.com/office/drawing/2014/main" id="{C87A0BBD-6E66-0E5D-FCCC-C69AD7AF3493}"/>
              </a:ext>
            </a:extLst>
          </p:cNvPr>
          <p:cNvSpPr txBox="1"/>
          <p:nvPr/>
        </p:nvSpPr>
        <p:spPr>
          <a:xfrm>
            <a:off x="5348241" y="1325563"/>
            <a:ext cx="5813111" cy="25737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fontAlgn="base">
              <a:lnSpc>
                <a:spcPct val="107000"/>
              </a:lnSpc>
              <a:spcBef>
                <a:spcPts val="0"/>
              </a:spcBef>
              <a:spcAft>
                <a:spcPts val="0"/>
              </a:spcAft>
              <a:buClr>
                <a:srgbClr val="000000"/>
              </a:buClr>
              <a:buSzPts val="2200"/>
              <a:buFont typeface="Arial" panose="020B0604020202020204" pitchFamily="34" charset="0"/>
              <a:buChar char="•"/>
            </a:pPr>
            <a:r>
              <a:rPr lang="en-US" sz="2200" dirty="0">
                <a:solidFill>
                  <a:srgbClr val="000000"/>
                </a:solidFill>
                <a:effectLst/>
                <a:latin typeface="Abadi" panose="020B0604020104020204" pitchFamily="34" charset="0"/>
                <a:ea typeface="Times New Roman" panose="02020603050405020304" pitchFamily="18" charset="0"/>
                <a:cs typeface="Segoe UI" panose="020B0502040204020203" pitchFamily="34" charset="0"/>
              </a:rPr>
              <a:t>Deploy directed patrols/                       “hot spot” policing</a:t>
            </a:r>
          </a:p>
          <a:p>
            <a:pPr marL="342900" marR="0" lvl="0" indent="-342900" fontAlgn="base">
              <a:lnSpc>
                <a:spcPct val="107000"/>
              </a:lnSpc>
              <a:spcBef>
                <a:spcPts val="0"/>
              </a:spcBef>
              <a:spcAft>
                <a:spcPts val="0"/>
              </a:spcAft>
              <a:buClr>
                <a:srgbClr val="000000"/>
              </a:buClr>
              <a:buSzPts val="2200"/>
              <a:buFont typeface="Arial" panose="020B0604020202020204" pitchFamily="34" charset="0"/>
              <a:buChar char="•"/>
            </a:pPr>
            <a:r>
              <a:rPr lang="en-US" sz="2200" dirty="0">
                <a:effectLst/>
                <a:latin typeface="Arial" panose="020B0604020202020204" pitchFamily="34" charset="0"/>
                <a:ea typeface="Times New Roman" panose="02020603050405020304" pitchFamily="18" charset="0"/>
                <a:cs typeface="Segoe UI" panose="020B0502040204020203" pitchFamily="34" charset="0"/>
              </a:rPr>
              <a:t>​</a:t>
            </a:r>
            <a:r>
              <a:rPr lang="en-US" sz="2200" dirty="0">
                <a:solidFill>
                  <a:srgbClr val="000000"/>
                </a:solidFill>
                <a:effectLst/>
                <a:latin typeface="Abadi" panose="020B0604020104020204" pitchFamily="34" charset="0"/>
                <a:ea typeface="Times New Roman" panose="02020603050405020304" pitchFamily="18" charset="0"/>
                <a:cs typeface="Segoe UI" panose="020B0502040204020203" pitchFamily="34" charset="0"/>
              </a:rPr>
              <a:t>Develop a crime prevention awareness campaign and resident education</a:t>
            </a:r>
            <a:r>
              <a:rPr lang="en-US" sz="2200" dirty="0">
                <a:effectLst/>
                <a:latin typeface="Arial" panose="020B0604020202020204" pitchFamily="34" charset="0"/>
                <a:ea typeface="Times New Roman" panose="02020603050405020304" pitchFamily="18" charset="0"/>
                <a:cs typeface="Segoe UI" panose="020B0502040204020203" pitchFamily="34" charset="0"/>
              </a:rPr>
              <a:t>​</a:t>
            </a:r>
            <a:endParaRPr lang="en-US" sz="2200" dirty="0">
              <a:latin typeface="Calibri" panose="020F0502020204030204" pitchFamily="34" charset="0"/>
              <a:ea typeface="Times New Roman" panose="02020603050405020304" pitchFamily="18" charset="0"/>
              <a:cs typeface="Segoe UI" panose="020B0502040204020203" pitchFamily="34" charset="0"/>
            </a:endParaRPr>
          </a:p>
          <a:p>
            <a:pPr marL="342900" marR="0" lvl="0" indent="-342900" fontAlgn="base">
              <a:lnSpc>
                <a:spcPct val="107000"/>
              </a:lnSpc>
              <a:spcBef>
                <a:spcPts val="0"/>
              </a:spcBef>
              <a:spcAft>
                <a:spcPts val="0"/>
              </a:spcAft>
              <a:buClr>
                <a:srgbClr val="000000"/>
              </a:buClr>
              <a:buSzPts val="2200"/>
              <a:buFont typeface="Arial" panose="020B0604020202020204" pitchFamily="34" charset="0"/>
              <a:buChar char="•"/>
            </a:pPr>
            <a:r>
              <a:rPr lang="en-US" sz="2200" dirty="0">
                <a:solidFill>
                  <a:srgbClr val="000000"/>
                </a:solidFill>
                <a:effectLst/>
                <a:latin typeface="Abadi" panose="020B0604020104020204" pitchFamily="34" charset="0"/>
                <a:ea typeface="Times New Roman" panose="02020603050405020304" pitchFamily="18" charset="0"/>
                <a:cs typeface="Segoe UI" panose="020B0502040204020203" pitchFamily="34" charset="0"/>
              </a:rPr>
              <a:t>Support reentry initiatives </a:t>
            </a:r>
            <a:r>
              <a:rPr lang="en-US" sz="2200" dirty="0">
                <a:effectLst/>
                <a:latin typeface="Arial" panose="020B0604020202020204" pitchFamily="34" charset="0"/>
                <a:ea typeface="Times New Roman" panose="02020603050405020304" pitchFamily="18" charset="0"/>
                <a:cs typeface="Segoe UI" panose="020B0502040204020203" pitchFamily="34" charset="0"/>
              </a:rPr>
              <a:t>​</a:t>
            </a:r>
            <a:endParaRPr lang="en-US" sz="2200" dirty="0">
              <a:latin typeface="Calibri" panose="020F0502020204030204" pitchFamily="34" charset="0"/>
              <a:ea typeface="Times New Roman" panose="02020603050405020304" pitchFamily="18" charset="0"/>
              <a:cs typeface="Segoe UI" panose="020B0502040204020203" pitchFamily="34" charset="0"/>
            </a:endParaRPr>
          </a:p>
          <a:p>
            <a:pPr marL="342900" marR="0" lvl="0" indent="-342900" fontAlgn="base">
              <a:lnSpc>
                <a:spcPct val="107000"/>
              </a:lnSpc>
              <a:spcBef>
                <a:spcPts val="0"/>
              </a:spcBef>
              <a:spcAft>
                <a:spcPts val="0"/>
              </a:spcAft>
              <a:buClr>
                <a:srgbClr val="000000"/>
              </a:buClr>
              <a:buSzPts val="2200"/>
              <a:buFont typeface="Arial" panose="020B0604020202020204" pitchFamily="34" charset="0"/>
              <a:buChar char="•"/>
            </a:pPr>
            <a:r>
              <a:rPr lang="en-US" sz="2200" dirty="0">
                <a:solidFill>
                  <a:srgbClr val="000000"/>
                </a:solidFill>
                <a:effectLst/>
                <a:latin typeface="Abadi" panose="020B0604020104020204" pitchFamily="34" charset="0"/>
                <a:ea typeface="Times New Roman" panose="02020603050405020304" pitchFamily="18" charset="0"/>
                <a:cs typeface="Segoe UI" panose="020B0502040204020203" pitchFamily="34" charset="0"/>
              </a:rPr>
              <a:t>Use CPTED for new developments</a:t>
            </a:r>
            <a:endParaRPr lang="en-US" sz="2200" dirty="0">
              <a:effectLst/>
              <a:latin typeface="Calibri" panose="020F0502020204030204" pitchFamily="34" charset="0"/>
              <a:ea typeface="Times New Roman" panose="02020603050405020304" pitchFamily="18" charset="0"/>
              <a:cs typeface="Segoe UI" panose="020B0502040204020203" pitchFamily="34" charset="0"/>
            </a:endParaRPr>
          </a:p>
          <a:p>
            <a:endParaRPr lang="en-US" sz="2000" b="1" dirty="0">
              <a:latin typeface="Abadi"/>
            </a:endParaRPr>
          </a:p>
        </p:txBody>
      </p:sp>
    </p:spTree>
    <p:extLst>
      <p:ext uri="{BB962C8B-B14F-4D97-AF65-F5344CB8AC3E}">
        <p14:creationId xmlns:p14="http://schemas.microsoft.com/office/powerpoint/2010/main" val="1336405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B00F55-D461-A0D1-4779-3EAABE53AC7C}"/>
              </a:ext>
            </a:extLst>
          </p:cNvPr>
          <p:cNvPicPr>
            <a:picLocks noChangeAspect="1"/>
          </p:cNvPicPr>
          <p:nvPr/>
        </p:nvPicPr>
        <p:blipFill>
          <a:blip r:embed="rId2">
            <a:duotone>
              <a:prstClr val="black"/>
              <a:schemeClr val="accent1">
                <a:tint val="45000"/>
                <a:satMod val="400000"/>
              </a:schemeClr>
            </a:duotone>
            <a:alphaModFix/>
            <a:extLst>
              <a:ext uri="{28A0092B-C50C-407E-A947-70E740481C1C}">
                <a14:useLocalDpi xmlns:a14="http://schemas.microsoft.com/office/drawing/2010/main" val="0"/>
              </a:ext>
            </a:extLst>
          </a:blip>
          <a:srcRect t="3" b="3"/>
          <a:stretch/>
        </p:blipFill>
        <p:spPr>
          <a:xfrm>
            <a:off x="20" y="-486989"/>
            <a:ext cx="12191980" cy="6856718"/>
          </a:xfrm>
          <a:prstGeom prst="rect">
            <a:avLst/>
          </a:prstGeom>
        </p:spPr>
      </p:pic>
      <p:sp>
        <p:nvSpPr>
          <p:cNvPr id="5" name="Rectangle 4">
            <a:extLst>
              <a:ext uri="{FF2B5EF4-FFF2-40B4-BE49-F238E27FC236}">
                <a16:creationId xmlns:a16="http://schemas.microsoft.com/office/drawing/2014/main" id="{D0F8CCC6-C76B-5976-F589-6A34AFD2E65C}"/>
              </a:ext>
            </a:extLst>
          </p:cNvPr>
          <p:cNvSpPr/>
          <p:nvPr/>
        </p:nvSpPr>
        <p:spPr>
          <a:xfrm>
            <a:off x="0" y="5255581"/>
            <a:ext cx="12188952" cy="160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badi" panose="020B0604020104020204" pitchFamily="34" charset="0"/>
            </a:endParaRPr>
          </a:p>
        </p:txBody>
      </p:sp>
      <p:sp>
        <p:nvSpPr>
          <p:cNvPr id="6" name="TextBox 5">
            <a:extLst>
              <a:ext uri="{FF2B5EF4-FFF2-40B4-BE49-F238E27FC236}">
                <a16:creationId xmlns:a16="http://schemas.microsoft.com/office/drawing/2014/main" id="{3C20A5DD-D2E4-8BD4-63EC-CB3E61353E37}"/>
              </a:ext>
            </a:extLst>
          </p:cNvPr>
          <p:cNvSpPr txBox="1"/>
          <p:nvPr/>
        </p:nvSpPr>
        <p:spPr>
          <a:xfrm>
            <a:off x="332106" y="5471615"/>
            <a:ext cx="11523216" cy="1054584"/>
          </a:xfrm>
          <a:prstGeom prst="rect">
            <a:avLst/>
          </a:prstGeom>
          <a:noFill/>
        </p:spPr>
        <p:txBody>
          <a:bodyPr wrap="square" rtlCol="0">
            <a:spAutoFit/>
          </a:bodyPr>
          <a:lstStyle/>
          <a:p>
            <a:pPr>
              <a:lnSpc>
                <a:spcPct val="110000"/>
              </a:lnSpc>
            </a:pPr>
            <a:r>
              <a:rPr lang="en-US" sz="6000" b="1" dirty="0">
                <a:solidFill>
                  <a:srgbClr val="000099"/>
                </a:solidFill>
                <a:latin typeface="Abadi" panose="020B0604020104020204" pitchFamily="34" charset="0"/>
              </a:rPr>
              <a:t>Questions?</a:t>
            </a:r>
          </a:p>
        </p:txBody>
      </p:sp>
      <p:cxnSp>
        <p:nvCxnSpPr>
          <p:cNvPr id="11" name="Straight Connector 10">
            <a:extLst>
              <a:ext uri="{FF2B5EF4-FFF2-40B4-BE49-F238E27FC236}">
                <a16:creationId xmlns:a16="http://schemas.microsoft.com/office/drawing/2014/main" id="{620DE969-DF75-B7EC-0004-484B85B9B48C}"/>
              </a:ext>
            </a:extLst>
          </p:cNvPr>
          <p:cNvCxnSpPr/>
          <p:nvPr/>
        </p:nvCxnSpPr>
        <p:spPr>
          <a:xfrm>
            <a:off x="-1524" y="5255580"/>
            <a:ext cx="12190476" cy="0"/>
          </a:xfrm>
          <a:prstGeom prst="line">
            <a:avLst/>
          </a:prstGeom>
          <a:ln w="66675">
            <a:solidFill>
              <a:srgbClr val="FFC000"/>
            </a:solidFill>
          </a:ln>
        </p:spPr>
        <p:style>
          <a:lnRef idx="1">
            <a:schemeClr val="accent1"/>
          </a:lnRef>
          <a:fillRef idx="0">
            <a:schemeClr val="accent1"/>
          </a:fillRef>
          <a:effectRef idx="0">
            <a:schemeClr val="accent1"/>
          </a:effectRef>
          <a:fontRef idx="minor">
            <a:schemeClr val="tx1"/>
          </a:fontRef>
        </p:style>
      </p:cxnSp>
      <p:pic>
        <p:nvPicPr>
          <p:cNvPr id="9" name="Picture 8" descr="Logo, icon&#10;&#10;Description automatically generated">
            <a:extLst>
              <a:ext uri="{FF2B5EF4-FFF2-40B4-BE49-F238E27FC236}">
                <a16:creationId xmlns:a16="http://schemas.microsoft.com/office/drawing/2014/main" id="{14F40410-F69A-2628-0D62-B489CB91B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725" y="4454371"/>
            <a:ext cx="1737359" cy="1602419"/>
          </a:xfrm>
          <a:prstGeom prst="rect">
            <a:avLst/>
          </a:prstGeom>
        </p:spPr>
      </p:pic>
    </p:spTree>
    <p:extLst>
      <p:ext uri="{BB962C8B-B14F-4D97-AF65-F5344CB8AC3E}">
        <p14:creationId xmlns:p14="http://schemas.microsoft.com/office/powerpoint/2010/main" val="1622751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FEA04DBE-5E47-4E44-963B-685B2D5690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26" b="8730"/>
          <a:stretch/>
        </p:blipFill>
        <p:spPr>
          <a:xfrm>
            <a:off x="3457911" y="1125681"/>
            <a:ext cx="5022026" cy="5488506"/>
          </a:xfrm>
          <a:prstGeom prst="rect">
            <a:avLst/>
          </a:prstGeom>
        </p:spPr>
      </p:pic>
      <p:sp>
        <p:nvSpPr>
          <p:cNvPr id="4" name="Title 1">
            <a:extLst>
              <a:ext uri="{FF2B5EF4-FFF2-40B4-BE49-F238E27FC236}">
                <a16:creationId xmlns:a16="http://schemas.microsoft.com/office/drawing/2014/main" id="{6EAC17B1-B0C5-9423-3B4D-EE71A925B77F}"/>
              </a:ext>
            </a:extLst>
          </p:cNvPr>
          <p:cNvSpPr txBox="1">
            <a:spLocks/>
          </p:cNvSpPr>
          <p:nvPr/>
        </p:nvSpPr>
        <p:spPr>
          <a:xfrm>
            <a:off x="413601" y="0"/>
            <a:ext cx="10515600" cy="1444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0099"/>
                </a:solidFill>
                <a:latin typeface="Abadi" panose="020B0604020104020204" pitchFamily="34" charset="0"/>
              </a:rPr>
              <a:t>Context</a:t>
            </a:r>
          </a:p>
        </p:txBody>
      </p:sp>
    </p:spTree>
    <p:extLst>
      <p:ext uri="{BB962C8B-B14F-4D97-AF65-F5344CB8AC3E}">
        <p14:creationId xmlns:p14="http://schemas.microsoft.com/office/powerpoint/2010/main" val="2766390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Graphical user interface, application, map&#10;&#10;Description automatically generated">
            <a:extLst>
              <a:ext uri="{FF2B5EF4-FFF2-40B4-BE49-F238E27FC236}">
                <a16:creationId xmlns:a16="http://schemas.microsoft.com/office/drawing/2014/main" id="{CDE839A6-DE6A-4BA9-AD48-B3A2D049630B}"/>
              </a:ext>
            </a:extLst>
          </p:cNvPr>
          <p:cNvPicPr>
            <a:picLocks noChangeAspect="1"/>
          </p:cNvPicPr>
          <p:nvPr/>
        </p:nvPicPr>
        <p:blipFill rotWithShape="1">
          <a:blip r:embed="rId3">
            <a:extLst>
              <a:ext uri="{28A0092B-C50C-407E-A947-70E740481C1C}">
                <a14:useLocalDpi xmlns:a14="http://schemas.microsoft.com/office/drawing/2010/main" val="0"/>
              </a:ext>
            </a:extLst>
          </a:blip>
          <a:srcRect t="70000" r="40252" b="7937"/>
          <a:stretch/>
        </p:blipFill>
        <p:spPr>
          <a:xfrm>
            <a:off x="5279737" y="1234936"/>
            <a:ext cx="5221912" cy="2495484"/>
          </a:xfrm>
          <a:prstGeom prst="rect">
            <a:avLst/>
          </a:prstGeom>
        </p:spPr>
      </p:pic>
      <p:sp>
        <p:nvSpPr>
          <p:cNvPr id="8" name="object 2"/>
          <p:cNvSpPr txBox="1"/>
          <p:nvPr/>
        </p:nvSpPr>
        <p:spPr>
          <a:xfrm>
            <a:off x="6912264" y="1234936"/>
            <a:ext cx="4808681" cy="407804"/>
          </a:xfrm>
          <a:prstGeom prst="rect">
            <a:avLst/>
          </a:prstGeom>
        </p:spPr>
        <p:txBody>
          <a:bodyPr vert="horz" wrap="square" lIns="0" tIns="35560" rIns="0" bIns="0" rtlCol="0">
            <a:spAutoFit/>
          </a:bodyPr>
          <a:lstStyle/>
          <a:p>
            <a:pPr marL="12700" marR="322580" algn="ctr">
              <a:lnSpc>
                <a:spcPts val="2900"/>
              </a:lnSpc>
              <a:spcBef>
                <a:spcPts val="280"/>
              </a:spcBef>
            </a:pPr>
            <a:endParaRPr sz="2500">
              <a:solidFill>
                <a:srgbClr val="649EA2"/>
              </a:solidFill>
              <a:latin typeface="Arial"/>
              <a:cs typeface="Arial"/>
            </a:endParaRPr>
          </a:p>
        </p:txBody>
      </p:sp>
      <p:pic>
        <p:nvPicPr>
          <p:cNvPr id="15" name="Picture 14" descr="Graphical user interface, application, map&#10;&#10;Description automatically generated">
            <a:extLst>
              <a:ext uri="{FF2B5EF4-FFF2-40B4-BE49-F238E27FC236}">
                <a16:creationId xmlns:a16="http://schemas.microsoft.com/office/drawing/2014/main" id="{47125593-F47C-44B2-93A5-5C98FD1E7D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32" b="30078"/>
          <a:stretch/>
        </p:blipFill>
        <p:spPr>
          <a:xfrm>
            <a:off x="220682" y="1396840"/>
            <a:ext cx="5586437" cy="4785244"/>
          </a:xfrm>
          <a:prstGeom prst="rect">
            <a:avLst/>
          </a:prstGeom>
        </p:spPr>
      </p:pic>
      <p:pic>
        <p:nvPicPr>
          <p:cNvPr id="57" name="Picture 56" descr="Graphical user interface, application, map&#10;&#10;Description automatically generated">
            <a:extLst>
              <a:ext uri="{FF2B5EF4-FFF2-40B4-BE49-F238E27FC236}">
                <a16:creationId xmlns:a16="http://schemas.microsoft.com/office/drawing/2014/main" id="{D5BCE4B4-ED63-4B4E-BFA6-B3F36A3FEF74}"/>
              </a:ext>
            </a:extLst>
          </p:cNvPr>
          <p:cNvPicPr>
            <a:picLocks noChangeAspect="1"/>
          </p:cNvPicPr>
          <p:nvPr/>
        </p:nvPicPr>
        <p:blipFill rotWithShape="1">
          <a:blip r:embed="rId3">
            <a:extLst>
              <a:ext uri="{28A0092B-C50C-407E-A947-70E740481C1C}">
                <a14:useLocalDpi xmlns:a14="http://schemas.microsoft.com/office/drawing/2010/main" val="0"/>
              </a:ext>
            </a:extLst>
          </a:blip>
          <a:srcRect l="58973" t="70464" b="7938"/>
          <a:stretch/>
        </p:blipFill>
        <p:spPr>
          <a:xfrm>
            <a:off x="5671401" y="3730420"/>
            <a:ext cx="4078080" cy="2778264"/>
          </a:xfrm>
          <a:prstGeom prst="rect">
            <a:avLst/>
          </a:prstGeom>
        </p:spPr>
      </p:pic>
      <p:sp>
        <p:nvSpPr>
          <p:cNvPr id="7" name="Title 1">
            <a:extLst>
              <a:ext uri="{FF2B5EF4-FFF2-40B4-BE49-F238E27FC236}">
                <a16:creationId xmlns:a16="http://schemas.microsoft.com/office/drawing/2014/main" id="{76EFD70A-2A0B-DEDA-9A98-A1966F99026F}"/>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0099"/>
                </a:solidFill>
                <a:latin typeface="Abadi" panose="020B0604020104020204" pitchFamily="34" charset="0"/>
              </a:rPr>
              <a:t>Neighborhood Map</a:t>
            </a:r>
          </a:p>
        </p:txBody>
      </p:sp>
    </p:spTree>
    <p:extLst>
      <p:ext uri="{BB962C8B-B14F-4D97-AF65-F5344CB8AC3E}">
        <p14:creationId xmlns:p14="http://schemas.microsoft.com/office/powerpoint/2010/main" val="2885748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txBox="1"/>
          <p:nvPr/>
        </p:nvSpPr>
        <p:spPr>
          <a:xfrm>
            <a:off x="6912264" y="1234936"/>
            <a:ext cx="4808681" cy="407804"/>
          </a:xfrm>
          <a:prstGeom prst="rect">
            <a:avLst/>
          </a:prstGeom>
        </p:spPr>
        <p:txBody>
          <a:bodyPr vert="horz" wrap="square" lIns="0" tIns="35560" rIns="0" bIns="0" rtlCol="0">
            <a:spAutoFit/>
          </a:bodyPr>
          <a:lstStyle/>
          <a:p>
            <a:pPr marL="12700" marR="322580" algn="ctr">
              <a:lnSpc>
                <a:spcPts val="2900"/>
              </a:lnSpc>
              <a:spcBef>
                <a:spcPts val="280"/>
              </a:spcBef>
            </a:pPr>
            <a:endParaRPr sz="2500">
              <a:solidFill>
                <a:srgbClr val="649EA2"/>
              </a:solidFill>
              <a:latin typeface="Arial"/>
              <a:cs typeface="Arial"/>
            </a:endParaRPr>
          </a:p>
        </p:txBody>
      </p:sp>
      <p:sp>
        <p:nvSpPr>
          <p:cNvPr id="14" name="TextBox 13"/>
          <p:cNvSpPr txBox="1"/>
          <p:nvPr/>
        </p:nvSpPr>
        <p:spPr>
          <a:xfrm>
            <a:off x="6096000" y="1545416"/>
            <a:ext cx="5023386" cy="3970318"/>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latin typeface="Abadi"/>
              </a:rPr>
              <a:t>Concentrated density of subsidized housing in isolated superblocks</a:t>
            </a:r>
          </a:p>
          <a:p>
            <a:endParaRPr lang="en-US" sz="2800" dirty="0">
              <a:latin typeface="Abadi"/>
            </a:endParaRPr>
          </a:p>
          <a:p>
            <a:pPr marL="914400" lvl="1" indent="-457200">
              <a:buFont typeface="Arial" panose="020B0604020202020204" pitchFamily="34" charset="0"/>
              <a:buChar char="•"/>
            </a:pPr>
            <a:r>
              <a:rPr lang="en-US" sz="2800" dirty="0">
                <a:latin typeface="Abadi"/>
              </a:rPr>
              <a:t>271 total HUD subsidized housing units</a:t>
            </a:r>
          </a:p>
          <a:p>
            <a:pPr lvl="1"/>
            <a:endParaRPr lang="en-US" sz="2800" dirty="0">
              <a:latin typeface="Abadi"/>
            </a:endParaRPr>
          </a:p>
          <a:p>
            <a:pPr marL="914400" lvl="1" indent="-457200">
              <a:buFont typeface="Arial" panose="020B0604020202020204" pitchFamily="34" charset="0"/>
              <a:buChar char="•"/>
            </a:pPr>
            <a:r>
              <a:rPr lang="en-US" sz="2800" dirty="0">
                <a:latin typeface="Abadi"/>
              </a:rPr>
              <a:t>Lack of connectivity</a:t>
            </a:r>
          </a:p>
          <a:p>
            <a:endParaRPr lang="en-US" sz="2800" dirty="0">
              <a:solidFill>
                <a:srgbClr val="1A3560"/>
              </a:solidFill>
              <a:latin typeface="Abadi" panose="020B0604020104020204" pitchFamily="34" charset="0"/>
            </a:endParaRPr>
          </a:p>
        </p:txBody>
      </p:sp>
      <p:pic>
        <p:nvPicPr>
          <p:cNvPr id="4" name="Picture 3">
            <a:extLst>
              <a:ext uri="{FF2B5EF4-FFF2-40B4-BE49-F238E27FC236}">
                <a16:creationId xmlns:a16="http://schemas.microsoft.com/office/drawing/2014/main" id="{4047D15E-D095-4637-ACAE-97148DE1C4BB}"/>
              </a:ext>
            </a:extLst>
          </p:cNvPr>
          <p:cNvPicPr>
            <a:picLocks noChangeAspect="1"/>
          </p:cNvPicPr>
          <p:nvPr/>
        </p:nvPicPr>
        <p:blipFill rotWithShape="1">
          <a:blip r:embed="rId3"/>
          <a:srcRect l="42320" t="8129" r="17079" b="18740"/>
          <a:stretch/>
        </p:blipFill>
        <p:spPr>
          <a:xfrm>
            <a:off x="828545" y="1120972"/>
            <a:ext cx="4804159" cy="5333156"/>
          </a:xfrm>
          <a:prstGeom prst="rect">
            <a:avLst/>
          </a:prstGeom>
        </p:spPr>
      </p:pic>
      <p:sp>
        <p:nvSpPr>
          <p:cNvPr id="12" name="Rectangle 11"/>
          <p:cNvSpPr/>
          <p:nvPr/>
        </p:nvSpPr>
        <p:spPr>
          <a:xfrm>
            <a:off x="1664588" y="1642740"/>
            <a:ext cx="3629787" cy="419113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5E5C3D62-D019-4EA8-18D4-A90DF3D3CD0C}"/>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0099"/>
                </a:solidFill>
                <a:latin typeface="Abadi" panose="020B0604020104020204" pitchFamily="34" charset="0"/>
              </a:rPr>
              <a:t>Neighborhood Challenges</a:t>
            </a:r>
          </a:p>
        </p:txBody>
      </p:sp>
    </p:spTree>
    <p:extLst>
      <p:ext uri="{BB962C8B-B14F-4D97-AF65-F5344CB8AC3E}">
        <p14:creationId xmlns:p14="http://schemas.microsoft.com/office/powerpoint/2010/main" val="2706461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1F9753-D82C-4862-9347-4D6334813F78}"/>
              </a:ext>
            </a:extLst>
          </p:cNvPr>
          <p:cNvPicPr>
            <a:picLocks noChangeAspect="1"/>
          </p:cNvPicPr>
          <p:nvPr/>
        </p:nvPicPr>
        <p:blipFill>
          <a:blip r:embed="rId3"/>
          <a:stretch>
            <a:fillRect/>
          </a:stretch>
        </p:blipFill>
        <p:spPr>
          <a:xfrm>
            <a:off x="4350136" y="1164482"/>
            <a:ext cx="3491728" cy="5400909"/>
          </a:xfrm>
          <a:prstGeom prst="rect">
            <a:avLst/>
          </a:prstGeom>
        </p:spPr>
      </p:pic>
      <p:sp>
        <p:nvSpPr>
          <p:cNvPr id="4" name="Title 1">
            <a:extLst>
              <a:ext uri="{FF2B5EF4-FFF2-40B4-BE49-F238E27FC236}">
                <a16:creationId xmlns:a16="http://schemas.microsoft.com/office/drawing/2014/main" id="{486D18F4-EE03-B4B6-3909-E739C0148A07}"/>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0099"/>
                </a:solidFill>
                <a:latin typeface="Abadi"/>
              </a:rPr>
              <a:t>Response: Mixed-Income Housing Plan</a:t>
            </a:r>
          </a:p>
        </p:txBody>
      </p:sp>
    </p:spTree>
    <p:extLst>
      <p:ext uri="{BB962C8B-B14F-4D97-AF65-F5344CB8AC3E}">
        <p14:creationId xmlns:p14="http://schemas.microsoft.com/office/powerpoint/2010/main" val="1668235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txBox="1"/>
          <p:nvPr/>
        </p:nvSpPr>
        <p:spPr>
          <a:xfrm>
            <a:off x="6912264" y="1234936"/>
            <a:ext cx="4808681" cy="407804"/>
          </a:xfrm>
          <a:prstGeom prst="rect">
            <a:avLst/>
          </a:prstGeom>
        </p:spPr>
        <p:txBody>
          <a:bodyPr vert="horz" wrap="square" lIns="0" tIns="35560" rIns="0" bIns="0" rtlCol="0">
            <a:spAutoFit/>
          </a:bodyPr>
          <a:lstStyle/>
          <a:p>
            <a:pPr marL="12700" marR="322580" algn="ctr">
              <a:lnSpc>
                <a:spcPts val="2900"/>
              </a:lnSpc>
              <a:spcBef>
                <a:spcPts val="280"/>
              </a:spcBef>
            </a:pPr>
            <a:endParaRPr sz="2500">
              <a:solidFill>
                <a:srgbClr val="649EA2"/>
              </a:solidFill>
              <a:latin typeface="Arial"/>
              <a:cs typeface="Arial"/>
            </a:endParaRPr>
          </a:p>
        </p:txBody>
      </p:sp>
      <p:sp>
        <p:nvSpPr>
          <p:cNvPr id="14" name="TextBox 13"/>
          <p:cNvSpPr txBox="1"/>
          <p:nvPr/>
        </p:nvSpPr>
        <p:spPr>
          <a:xfrm>
            <a:off x="7072499" y="2095484"/>
            <a:ext cx="4996804" cy="3293209"/>
          </a:xfrm>
          <a:prstGeom prst="rect">
            <a:avLst/>
          </a:prstGeom>
          <a:noFill/>
        </p:spPr>
        <p:txBody>
          <a:bodyPr wrap="square" lIns="91440" tIns="45720" rIns="91440" bIns="45720" rtlCol="0" anchor="t">
            <a:spAutoFit/>
          </a:bodyPr>
          <a:lstStyle/>
          <a:p>
            <a:pPr marL="457200" indent="-457200">
              <a:buFont typeface="Arial"/>
              <a:buChar char="•"/>
            </a:pPr>
            <a:r>
              <a:rPr lang="en-US" sz="2800" dirty="0">
                <a:latin typeface="Abadi"/>
              </a:rPr>
              <a:t>Aging housing stock</a:t>
            </a:r>
            <a:endParaRPr lang="en-US" sz="2800" dirty="0"/>
          </a:p>
          <a:p>
            <a:endParaRPr lang="en-US" sz="2800" dirty="0">
              <a:latin typeface="Abadi"/>
            </a:endParaRPr>
          </a:p>
          <a:p>
            <a:pPr marL="457200" indent="-457200">
              <a:buFont typeface="Arial"/>
              <a:buChar char="•"/>
            </a:pPr>
            <a:r>
              <a:rPr lang="en-US" sz="2800" dirty="0">
                <a:latin typeface="Abadi"/>
              </a:rPr>
              <a:t>Vacant and underutilized land</a:t>
            </a:r>
          </a:p>
          <a:p>
            <a:endParaRPr lang="en-US" sz="2400" dirty="0">
              <a:latin typeface="Abadi"/>
              <a:ea typeface="+mn-lt"/>
              <a:cs typeface="+mn-lt"/>
            </a:endParaRPr>
          </a:p>
          <a:p>
            <a:endParaRPr lang="en-US" sz="2400" dirty="0">
              <a:latin typeface="Abadi" panose="020B0604020104020204" pitchFamily="34" charset="0"/>
            </a:endParaRPr>
          </a:p>
          <a:p>
            <a:endParaRPr lang="en-US" sz="2400" dirty="0">
              <a:latin typeface="Abadi" panose="020B0604020104020204" pitchFamily="34" charset="0"/>
            </a:endParaRPr>
          </a:p>
          <a:p>
            <a:endParaRPr lang="en-US" sz="2400" dirty="0">
              <a:latin typeface="Abadi" panose="020B0604020104020204" pitchFamily="34" charset="0"/>
            </a:endParaRPr>
          </a:p>
        </p:txBody>
      </p:sp>
      <p:pic>
        <p:nvPicPr>
          <p:cNvPr id="3" name="Picture 3" descr="comanche bird map.JPG">
            <a:extLst>
              <a:ext uri="{FF2B5EF4-FFF2-40B4-BE49-F238E27FC236}">
                <a16:creationId xmlns:a16="http://schemas.microsoft.com/office/drawing/2014/main" id="{33FCFF3A-2CAB-7BFD-03B9-6570E3A87464}"/>
              </a:ext>
            </a:extLst>
          </p:cNvPr>
          <p:cNvPicPr>
            <a:picLocks noChangeAspect="1"/>
          </p:cNvPicPr>
          <p:nvPr/>
        </p:nvPicPr>
        <p:blipFill rotWithShape="1">
          <a:blip r:embed="rId3"/>
          <a:srcRect r="19912" b="-209"/>
          <a:stretch/>
        </p:blipFill>
        <p:spPr>
          <a:xfrm>
            <a:off x="516081" y="1673725"/>
            <a:ext cx="6267795" cy="4159992"/>
          </a:xfrm>
          <a:prstGeom prst="rect">
            <a:avLst/>
          </a:prstGeom>
        </p:spPr>
      </p:pic>
      <p:sp>
        <p:nvSpPr>
          <p:cNvPr id="4" name="Rectangle 3">
            <a:extLst>
              <a:ext uri="{FF2B5EF4-FFF2-40B4-BE49-F238E27FC236}">
                <a16:creationId xmlns:a16="http://schemas.microsoft.com/office/drawing/2014/main" id="{86A75EE5-A08E-0468-0608-2F4176350D65}"/>
              </a:ext>
            </a:extLst>
          </p:cNvPr>
          <p:cNvSpPr/>
          <p:nvPr/>
        </p:nvSpPr>
        <p:spPr>
          <a:xfrm>
            <a:off x="4071815" y="3028194"/>
            <a:ext cx="884856" cy="100458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D6EA9C-3039-6EFB-9AD6-565005709EBB}"/>
              </a:ext>
            </a:extLst>
          </p:cNvPr>
          <p:cNvSpPr txBox="1">
            <a:spLocks/>
          </p:cNvSpPr>
          <p:nvPr/>
        </p:nvSpPr>
        <p:spPr>
          <a:xfrm>
            <a:off x="4136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000099"/>
                </a:solidFill>
                <a:latin typeface="Abadi" panose="020B0604020104020204" pitchFamily="34" charset="0"/>
              </a:rPr>
              <a:t>Neighborhood Challenges</a:t>
            </a:r>
          </a:p>
        </p:txBody>
      </p:sp>
    </p:spTree>
    <p:extLst>
      <p:ext uri="{BB962C8B-B14F-4D97-AF65-F5344CB8AC3E}">
        <p14:creationId xmlns:p14="http://schemas.microsoft.com/office/powerpoint/2010/main" val="2538815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C90638-BC68-9481-E64D-F2888F428060}"/>
              </a:ext>
            </a:extLst>
          </p:cNvPr>
          <p:cNvSpPr txBox="1">
            <a:spLocks/>
          </p:cNvSpPr>
          <p:nvPr/>
        </p:nvSpPr>
        <p:spPr>
          <a:xfrm>
            <a:off x="404942" y="-1212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0099"/>
                </a:solidFill>
                <a:latin typeface="Abadi"/>
              </a:rPr>
              <a:t>Response: Private Development Partnerships</a:t>
            </a:r>
            <a:endParaRPr lang="en-US" sz="4000" b="1" dirty="0">
              <a:solidFill>
                <a:srgbClr val="000099"/>
              </a:solidFill>
              <a:latin typeface="Abadi" panose="020B0604020104020204" pitchFamily="34" charset="0"/>
            </a:endParaRPr>
          </a:p>
        </p:txBody>
      </p:sp>
      <p:pic>
        <p:nvPicPr>
          <p:cNvPr id="7" name="Picture 4" descr="Capital Homes Residential Group LLC | Better Business Bureau® Profile">
            <a:extLst>
              <a:ext uri="{FF2B5EF4-FFF2-40B4-BE49-F238E27FC236}">
                <a16:creationId xmlns:a16="http://schemas.microsoft.com/office/drawing/2014/main" id="{6909FC5C-117B-831E-BC66-1014771A7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572" y="2906873"/>
            <a:ext cx="2392590" cy="8531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lfresco Group | LinkedIn">
            <a:extLst>
              <a:ext uri="{FF2B5EF4-FFF2-40B4-BE49-F238E27FC236}">
                <a16:creationId xmlns:a16="http://schemas.microsoft.com/office/drawing/2014/main" id="{CA2DF31B-A585-47D0-4AF4-2E8C4E23C3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775" b="30055"/>
          <a:stretch/>
        </p:blipFill>
        <p:spPr bwMode="auto">
          <a:xfrm>
            <a:off x="1130144" y="5370017"/>
            <a:ext cx="2193018" cy="8853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rossover Community Impact">
            <a:extLst>
              <a:ext uri="{FF2B5EF4-FFF2-40B4-BE49-F238E27FC236}">
                <a16:creationId xmlns:a16="http://schemas.microsoft.com/office/drawing/2014/main" id="{D328D876-3398-49DD-5238-1C7BA0D6F3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9553"/>
          <a:stretch/>
        </p:blipFill>
        <p:spPr bwMode="auto">
          <a:xfrm>
            <a:off x="491392" y="344118"/>
            <a:ext cx="3329215" cy="23478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5CA82AC-EA2C-E74C-AE61-D12D7662C4D3}"/>
              </a:ext>
            </a:extLst>
          </p:cNvPr>
          <p:cNvPicPr>
            <a:picLocks noChangeAspect="1"/>
          </p:cNvPicPr>
          <p:nvPr/>
        </p:nvPicPr>
        <p:blipFill>
          <a:blip r:embed="rId6"/>
          <a:stretch>
            <a:fillRect/>
          </a:stretch>
        </p:blipFill>
        <p:spPr>
          <a:xfrm>
            <a:off x="895464" y="3974919"/>
            <a:ext cx="2673817" cy="1227989"/>
          </a:xfrm>
          <a:prstGeom prst="rect">
            <a:avLst/>
          </a:prstGeom>
        </p:spPr>
      </p:pic>
      <p:sp>
        <p:nvSpPr>
          <p:cNvPr id="5" name="TextBox 4">
            <a:extLst>
              <a:ext uri="{FF2B5EF4-FFF2-40B4-BE49-F238E27FC236}">
                <a16:creationId xmlns:a16="http://schemas.microsoft.com/office/drawing/2014/main" id="{CBA94AE0-E4BF-D3FB-FE95-DFDEEE162CB8}"/>
              </a:ext>
            </a:extLst>
          </p:cNvPr>
          <p:cNvSpPr txBox="1"/>
          <p:nvPr/>
        </p:nvSpPr>
        <p:spPr>
          <a:xfrm>
            <a:off x="3569281" y="1264772"/>
            <a:ext cx="696883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badi"/>
              </a:rPr>
              <a:t>$61.6 million in investments</a:t>
            </a:r>
          </a:p>
          <a:p>
            <a:r>
              <a:rPr lang="en-US" dirty="0">
                <a:latin typeface="Abadi"/>
              </a:rPr>
              <a:t>- Single-family home development</a:t>
            </a:r>
          </a:p>
          <a:p>
            <a:r>
              <a:rPr lang="en-US" dirty="0">
                <a:latin typeface="Abadi"/>
              </a:rPr>
              <a:t>- Construction of 70,000 </a:t>
            </a:r>
            <a:r>
              <a:rPr lang="en-US" dirty="0" err="1">
                <a:latin typeface="Abadi"/>
              </a:rPr>
              <a:t>sqft</a:t>
            </a:r>
            <a:r>
              <a:rPr lang="en-US" dirty="0">
                <a:latin typeface="Abadi"/>
              </a:rPr>
              <a:t> community center and athletic field</a:t>
            </a:r>
          </a:p>
          <a:p>
            <a:r>
              <a:rPr lang="en-US" dirty="0">
                <a:latin typeface="Abadi"/>
              </a:rPr>
              <a:t>- Construction of live work development on 9 acres</a:t>
            </a:r>
          </a:p>
          <a:p>
            <a:r>
              <a:rPr lang="en-US" dirty="0">
                <a:latin typeface="Abadi"/>
              </a:rPr>
              <a:t>- Expansion of health services clinic</a:t>
            </a:r>
          </a:p>
        </p:txBody>
      </p:sp>
      <p:sp>
        <p:nvSpPr>
          <p:cNvPr id="6" name="TextBox 5">
            <a:extLst>
              <a:ext uri="{FF2B5EF4-FFF2-40B4-BE49-F238E27FC236}">
                <a16:creationId xmlns:a16="http://schemas.microsoft.com/office/drawing/2014/main" id="{1672136E-8E2A-F8E4-6BC6-4E3E7F99F16F}"/>
              </a:ext>
            </a:extLst>
          </p:cNvPr>
          <p:cNvSpPr txBox="1"/>
          <p:nvPr/>
        </p:nvSpPr>
        <p:spPr>
          <a:xfrm>
            <a:off x="3633352" y="2935792"/>
            <a:ext cx="697749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badi"/>
              </a:rPr>
              <a:t>$15 million in investments</a:t>
            </a:r>
          </a:p>
          <a:p>
            <a:r>
              <a:rPr lang="en-US" dirty="0">
                <a:latin typeface="Abadi"/>
              </a:rPr>
              <a:t>- Development of 60 residential lots</a:t>
            </a:r>
          </a:p>
          <a:p>
            <a:r>
              <a:rPr lang="en-US" dirty="0">
                <a:latin typeface="Abadi"/>
              </a:rPr>
              <a:t>- Construction of single-family homes</a:t>
            </a:r>
          </a:p>
        </p:txBody>
      </p:sp>
      <p:sp>
        <p:nvSpPr>
          <p:cNvPr id="15" name="TextBox 14">
            <a:extLst>
              <a:ext uri="{FF2B5EF4-FFF2-40B4-BE49-F238E27FC236}">
                <a16:creationId xmlns:a16="http://schemas.microsoft.com/office/drawing/2014/main" id="{1C308AC7-357C-8FEC-4DB2-0AC2376E3D43}"/>
              </a:ext>
            </a:extLst>
          </p:cNvPr>
          <p:cNvSpPr txBox="1"/>
          <p:nvPr/>
        </p:nvSpPr>
        <p:spPr>
          <a:xfrm>
            <a:off x="3633352" y="4159215"/>
            <a:ext cx="697749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badi"/>
              </a:rPr>
              <a:t>$11 million in investments</a:t>
            </a:r>
          </a:p>
          <a:p>
            <a:r>
              <a:rPr lang="en-US" dirty="0">
                <a:latin typeface="Abadi"/>
              </a:rPr>
              <a:t>- Development of 250 housing units</a:t>
            </a:r>
          </a:p>
          <a:p>
            <a:r>
              <a:rPr lang="en-US" dirty="0">
                <a:latin typeface="Abadi"/>
              </a:rPr>
              <a:t>- Various infill lots for single-family homes</a:t>
            </a:r>
          </a:p>
        </p:txBody>
      </p:sp>
      <p:sp>
        <p:nvSpPr>
          <p:cNvPr id="17" name="TextBox 16">
            <a:extLst>
              <a:ext uri="{FF2B5EF4-FFF2-40B4-BE49-F238E27FC236}">
                <a16:creationId xmlns:a16="http://schemas.microsoft.com/office/drawing/2014/main" id="{12C505B1-A24F-C956-B126-8C56B9900ED6}"/>
              </a:ext>
            </a:extLst>
          </p:cNvPr>
          <p:cNvSpPr txBox="1"/>
          <p:nvPr/>
        </p:nvSpPr>
        <p:spPr>
          <a:xfrm>
            <a:off x="3633352" y="5339213"/>
            <a:ext cx="697749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badi"/>
              </a:rPr>
              <a:t>$75 million in investments</a:t>
            </a:r>
          </a:p>
          <a:p>
            <a:r>
              <a:rPr lang="en-US" dirty="0">
                <a:latin typeface="Abadi"/>
              </a:rPr>
              <a:t>- Construction of 270 unit mixed-use, multi-family development</a:t>
            </a:r>
          </a:p>
          <a:p>
            <a:r>
              <a:rPr lang="en-US" dirty="0">
                <a:latin typeface="Abadi"/>
              </a:rPr>
              <a:t>- 45,000 </a:t>
            </a:r>
            <a:r>
              <a:rPr lang="en-US" dirty="0" err="1">
                <a:latin typeface="Abadi"/>
              </a:rPr>
              <a:t>sqft</a:t>
            </a:r>
            <a:r>
              <a:rPr lang="en-US" dirty="0">
                <a:latin typeface="Abadi"/>
              </a:rPr>
              <a:t> of retail</a:t>
            </a:r>
          </a:p>
          <a:p>
            <a:r>
              <a:rPr lang="en-US" dirty="0">
                <a:latin typeface="Abadi"/>
              </a:rPr>
              <a:t>- 109 room boutique hotel</a:t>
            </a:r>
          </a:p>
        </p:txBody>
      </p:sp>
    </p:spTree>
    <p:extLst>
      <p:ext uri="{BB962C8B-B14F-4D97-AF65-F5344CB8AC3E}">
        <p14:creationId xmlns:p14="http://schemas.microsoft.com/office/powerpoint/2010/main" val="3873164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ADD521-8B39-D42A-62CA-921291E17BD2}"/>
              </a:ext>
            </a:extLst>
          </p:cNvPr>
          <p:cNvSpPr/>
          <p:nvPr/>
        </p:nvSpPr>
        <p:spPr>
          <a:xfrm>
            <a:off x="0" y="0"/>
            <a:ext cx="12192000" cy="112179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7B3B9-49A7-ACA9-FD72-11F2FA9A45EF}"/>
              </a:ext>
            </a:extLst>
          </p:cNvPr>
          <p:cNvSpPr>
            <a:spLocks noGrp="1"/>
          </p:cNvSpPr>
          <p:nvPr>
            <p:ph type="title"/>
          </p:nvPr>
        </p:nvSpPr>
        <p:spPr>
          <a:xfrm>
            <a:off x="413601" y="0"/>
            <a:ext cx="10515600" cy="1325563"/>
          </a:xfrm>
        </p:spPr>
        <p:txBody>
          <a:bodyPr>
            <a:normAutofit/>
          </a:bodyPr>
          <a:lstStyle/>
          <a:p>
            <a:r>
              <a:rPr lang="en-US" sz="4000" b="1" dirty="0">
                <a:solidFill>
                  <a:srgbClr val="000099"/>
                </a:solidFill>
                <a:latin typeface="Abadi" panose="020B0604020104020204" pitchFamily="34" charset="0"/>
              </a:rPr>
              <a:t>Response: Peoria-Mohawk TIF</a:t>
            </a:r>
          </a:p>
        </p:txBody>
      </p:sp>
      <p:sp>
        <p:nvSpPr>
          <p:cNvPr id="3" name="Content Placeholder 2">
            <a:extLst>
              <a:ext uri="{FF2B5EF4-FFF2-40B4-BE49-F238E27FC236}">
                <a16:creationId xmlns:a16="http://schemas.microsoft.com/office/drawing/2014/main" id="{AA57769E-0A1C-AF0D-F481-BE2BE38FB0AC}"/>
              </a:ext>
            </a:extLst>
          </p:cNvPr>
          <p:cNvSpPr>
            <a:spLocks noGrp="1"/>
          </p:cNvSpPr>
          <p:nvPr>
            <p:ph idx="1"/>
          </p:nvPr>
        </p:nvSpPr>
        <p:spPr>
          <a:xfrm>
            <a:off x="413601" y="1599381"/>
            <a:ext cx="5023050" cy="4351338"/>
          </a:xfrm>
        </p:spPr>
        <p:txBody>
          <a:bodyPr vert="horz" lIns="91440" tIns="45720" rIns="91440" bIns="45720" rtlCol="0" anchor="t">
            <a:normAutofit fontScale="92500" lnSpcReduction="10000"/>
          </a:bodyPr>
          <a:lstStyle/>
          <a:p>
            <a:r>
              <a:rPr lang="en-US" b="1" dirty="0">
                <a:latin typeface="Abadi"/>
              </a:rPr>
              <a:t>$41 million in housing support through TIF</a:t>
            </a:r>
          </a:p>
          <a:p>
            <a:pPr marL="0" indent="0">
              <a:buNone/>
            </a:pPr>
            <a:endParaRPr lang="en-US" b="1" dirty="0">
              <a:latin typeface="Abadi"/>
            </a:endParaRPr>
          </a:p>
          <a:p>
            <a:pPr lvl="1"/>
            <a:r>
              <a:rPr lang="en-US" b="1" dirty="0">
                <a:latin typeface="Abadi"/>
              </a:rPr>
              <a:t>$35 million:</a:t>
            </a:r>
            <a:r>
              <a:rPr lang="en-US" dirty="0">
                <a:latin typeface="Abadi"/>
              </a:rPr>
              <a:t> Housing rehabilitation, new housing development, title clearing, and selective demolition</a:t>
            </a:r>
          </a:p>
          <a:p>
            <a:pPr marL="457200" lvl="1" indent="0">
              <a:buNone/>
            </a:pPr>
            <a:endParaRPr lang="en-US" dirty="0">
              <a:latin typeface="Abadi"/>
            </a:endParaRPr>
          </a:p>
          <a:p>
            <a:pPr lvl="1"/>
            <a:r>
              <a:rPr lang="en-US" b="1" dirty="0">
                <a:latin typeface="Abadi"/>
              </a:rPr>
              <a:t>$1.8 million:</a:t>
            </a:r>
            <a:r>
              <a:rPr lang="en-US" dirty="0">
                <a:latin typeface="Abadi"/>
              </a:rPr>
              <a:t> Flat Rock Creek Urban Wilderness Project</a:t>
            </a:r>
          </a:p>
          <a:p>
            <a:pPr marL="457200" lvl="1" indent="0">
              <a:buNone/>
            </a:pPr>
            <a:endParaRPr lang="en-US" dirty="0">
              <a:latin typeface="Abadi"/>
            </a:endParaRPr>
          </a:p>
          <a:p>
            <a:pPr lvl="1"/>
            <a:r>
              <a:rPr lang="en-US" b="1" dirty="0">
                <a:latin typeface="Abadi"/>
              </a:rPr>
              <a:t>$4.2 million: </a:t>
            </a:r>
            <a:r>
              <a:rPr lang="en-US" dirty="0">
                <a:latin typeface="Abadi"/>
              </a:rPr>
              <a:t>Support to Tulsa Public Schools in plan area</a:t>
            </a:r>
          </a:p>
          <a:p>
            <a:pPr lvl="1"/>
            <a:endParaRPr lang="en-US" dirty="0">
              <a:latin typeface="Abadi" panose="020B0604020104020204" pitchFamily="34" charset="0"/>
            </a:endParaRPr>
          </a:p>
        </p:txBody>
      </p:sp>
      <p:pic>
        <p:nvPicPr>
          <p:cNvPr id="6" name="Picture 5" descr="Logo, icon&#10;&#10;Description automatically generated">
            <a:extLst>
              <a:ext uri="{FF2B5EF4-FFF2-40B4-BE49-F238E27FC236}">
                <a16:creationId xmlns:a16="http://schemas.microsoft.com/office/drawing/2014/main" id="{F78DABCF-6CBB-9569-3A35-00DBE7C6DD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8472" y="536960"/>
            <a:ext cx="1268156" cy="1169659"/>
          </a:xfrm>
          <a:prstGeom prst="rect">
            <a:avLst/>
          </a:prstGeom>
        </p:spPr>
      </p:pic>
      <p:sp>
        <p:nvSpPr>
          <p:cNvPr id="7" name="Rectangle 6">
            <a:extLst>
              <a:ext uri="{FF2B5EF4-FFF2-40B4-BE49-F238E27FC236}">
                <a16:creationId xmlns:a16="http://schemas.microsoft.com/office/drawing/2014/main" id="{0D7F3FEC-4305-8583-85F7-58F8089CE432}"/>
              </a:ext>
            </a:extLst>
          </p:cNvPr>
          <p:cNvSpPr/>
          <p:nvPr/>
        </p:nvSpPr>
        <p:spPr>
          <a:xfrm>
            <a:off x="0" y="6636470"/>
            <a:ext cx="12192000" cy="22153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6468_111920_Peoria mohawk copy">
            <a:extLst>
              <a:ext uri="{FF2B5EF4-FFF2-40B4-BE49-F238E27FC236}">
                <a16:creationId xmlns:a16="http://schemas.microsoft.com/office/drawing/2014/main" id="{A178EF2F-F408-696D-5C0F-7A7BB6282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401" y="1658750"/>
            <a:ext cx="5023050" cy="4043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308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75FC49A2772A46AB7A3D6FDFDC9697" ma:contentTypeVersion="16" ma:contentTypeDescription="Create a new document." ma:contentTypeScope="" ma:versionID="c506defdc52a25b7d2717f64074b2302">
  <xsd:schema xmlns:xsd="http://www.w3.org/2001/XMLSchema" xmlns:xs="http://www.w3.org/2001/XMLSchema" xmlns:p="http://schemas.microsoft.com/office/2006/metadata/properties" xmlns:ns2="2e302399-1e21-4a59-903b-49bcafe6c62a" xmlns:ns3="b1b35d42-639b-4f79-bb13-cfe5cdb1ba9e" targetNamespace="http://schemas.microsoft.com/office/2006/metadata/properties" ma:root="true" ma:fieldsID="73f1d78f4d1bd3085ec5e76d3d3230cc" ns2:_="" ns3:_="">
    <xsd:import namespace="2e302399-1e21-4a59-903b-49bcafe6c62a"/>
    <xsd:import namespace="b1b35d42-639b-4f79-bb13-cfe5cdb1ba9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02399-1e21-4a59-903b-49bcafe6c6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840edb0-85a5-4ca0-ab49-115a0a0e97b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1b35d42-639b-4f79-bb13-cfe5cdb1ba9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533d66b-93c6-483d-a0bb-c8ba23aa03b1}" ma:internalName="TaxCatchAll" ma:showField="CatchAllData" ma:web="b1b35d42-639b-4f79-bb13-cfe5cdb1ba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e302399-1e21-4a59-903b-49bcafe6c62a">
      <Terms xmlns="http://schemas.microsoft.com/office/infopath/2007/PartnerControls"/>
    </lcf76f155ced4ddcb4097134ff3c332f>
    <TaxCatchAll xmlns="b1b35d42-639b-4f79-bb13-cfe5cdb1ba9e" xsi:nil="true"/>
    <SharedWithUsers xmlns="b1b35d42-639b-4f79-bb13-cfe5cdb1ba9e">
      <UserInfo>
        <DisplayName>Jeff Hall</DisplayName>
        <AccountId>22</AccountId>
        <AccountType/>
      </UserInfo>
      <UserInfo>
        <DisplayName>Austin Chow</DisplayName>
        <AccountId>25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4DFFF3-7B81-4883-A778-802EF70D63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302399-1e21-4a59-903b-49bcafe6c62a"/>
    <ds:schemaRef ds:uri="b1b35d42-639b-4f79-bb13-cfe5cdb1ba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9BEDFD-8A9E-4E7B-BCAA-9D051A782E72}">
  <ds:schemaRefs>
    <ds:schemaRef ds:uri="2e302399-1e21-4a59-903b-49bcafe6c62a"/>
    <ds:schemaRef ds:uri="b1b35d42-639b-4f79-bb13-cfe5cdb1ba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009E3F1-DDA7-4378-9BD6-9560DD9B1C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95</TotalTime>
  <Words>2941</Words>
  <Application>Microsoft Office PowerPoint</Application>
  <PresentationFormat>Widescreen</PresentationFormat>
  <Paragraphs>260</Paragraphs>
  <Slides>24</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Abadi</vt:lpstr>
      <vt:lpstr>Arial</vt:lpstr>
      <vt:lpstr>Calibri</vt:lpstr>
      <vt:lpstr>Calibri Light</vt:lpstr>
      <vt:lpstr>Times New Roman</vt:lpstr>
      <vt:lpstr>Office Theme</vt:lpstr>
      <vt:lpstr>PowerPoint Presentation</vt:lpstr>
      <vt:lpstr>Neighborhood Team</vt:lpstr>
      <vt:lpstr>PowerPoint Presentation</vt:lpstr>
      <vt:lpstr>PowerPoint Presentation</vt:lpstr>
      <vt:lpstr>PowerPoint Presentation</vt:lpstr>
      <vt:lpstr>PowerPoint Presentation</vt:lpstr>
      <vt:lpstr>PowerPoint Presentation</vt:lpstr>
      <vt:lpstr>PowerPoint Presentation</vt:lpstr>
      <vt:lpstr>Response: Peoria-Mohawk TIF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Response: Vibrant Neighborhoods Partnership</vt:lpstr>
      <vt:lpstr>Response: Public Infrastructure Investments</vt:lpstr>
      <vt:lpstr>PowerPoint Presentation</vt:lpstr>
      <vt:lpstr>PowerPoint Presentation</vt:lpstr>
      <vt:lpstr>PowerPoint Presentation</vt:lpstr>
      <vt:lpstr>PowerPoint Presentation</vt:lpstr>
      <vt:lpstr>PowerPoint Presentation</vt:lpstr>
    </vt:vector>
  </TitlesOfParts>
  <Company>McCormack Baron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NEIGHBORHOOD</dc:title>
  <dc:creator>Cady.Seabaugh@McCormackBaron.com</dc:creator>
  <cp:lastModifiedBy>Ginny Hensley</cp:lastModifiedBy>
  <cp:revision>289</cp:revision>
  <cp:lastPrinted>2016-10-26T20:45:17Z</cp:lastPrinted>
  <dcterms:created xsi:type="dcterms:W3CDTF">2016-10-18T15:03:13Z</dcterms:created>
  <dcterms:modified xsi:type="dcterms:W3CDTF">2022-06-09T15:23:38Z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0x0101004975FC49A2772A46AB7A3D6FDFDC9697</vt:lpwstr>
  </property>
  <property fmtid="{D5CDD505-2E9C-101B-9397-08002B2CF9AE}" pid="3" name="MediaServiceImageTags">
    <vt:lpwstr/>
  </property>
</Properties>
</file>