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C_DF7CD84C.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372" r:id="rId6"/>
    <p:sldId id="268" r:id="rId7"/>
    <p:sldId id="257" r:id="rId8"/>
    <p:sldId id="373" r:id="rId9"/>
    <p:sldId id="374" r:id="rId10"/>
    <p:sldId id="265" r:id="rId11"/>
    <p:sldId id="289" r:id="rId12"/>
    <p:sldId id="288" r:id="rId13"/>
    <p:sldId id="274" r:id="rId14"/>
    <p:sldId id="275" r:id="rId15"/>
    <p:sldId id="379" r:id="rId16"/>
    <p:sldId id="377" r:id="rId17"/>
    <p:sldId id="3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FEB856-4684-530C-892A-07D4A1971DFE}" name="Austin Chow" initials="AC" userId="S::austin2360@tulsahousing.org::e1b057b7-41e9-4023-a816-f5569cb10e54" providerId="AD"/>
  <p188:author id="{7413379F-BED8-F46A-889E-57D0F92E3296}" name="alecia.leonard@urbanstrategiesinc.org" initials="al" userId="S::urn:spo:guest#alecia.leonard@urbanstrategiesinc.org::"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FF9900"/>
    <a:srgbClr val="4472C4"/>
    <a:srgbClr val="3A3A86"/>
    <a:srgbClr val="0033CC"/>
    <a:srgbClr val="000099"/>
    <a:srgbClr val="FF00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A441FE-997B-48CB-8321-46EC8C36E631}" v="3" dt="2022-06-09T15:46:53.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ny Hensley" userId="fab22c7e-c5a0-4ed4-b5cc-8a8c68b45218" providerId="ADAL" clId="{B2A441FE-997B-48CB-8321-46EC8C36E631}"/>
    <pc:docChg chg="undo redo custSel delSld modSld">
      <pc:chgData name="Ginny Hensley" userId="fab22c7e-c5a0-4ed4-b5cc-8a8c68b45218" providerId="ADAL" clId="{B2A441FE-997B-48CB-8321-46EC8C36E631}" dt="2022-06-09T15:46:53.080" v="833"/>
      <pc:docMkLst>
        <pc:docMk/>
      </pc:docMkLst>
      <pc:sldChg chg="modNotesTx">
        <pc:chgData name="Ginny Hensley" userId="fab22c7e-c5a0-4ed4-b5cc-8a8c68b45218" providerId="ADAL" clId="{B2A441FE-997B-48CB-8321-46EC8C36E631}" dt="2022-06-09T15:35:06.773" v="170" actId="20577"/>
        <pc:sldMkLst>
          <pc:docMk/>
          <pc:sldMk cId="2086208844" sldId="257"/>
        </pc:sldMkLst>
      </pc:sldChg>
      <pc:sldChg chg="modNotesTx">
        <pc:chgData name="Ginny Hensley" userId="fab22c7e-c5a0-4ed4-b5cc-8a8c68b45218" providerId="ADAL" clId="{B2A441FE-997B-48CB-8321-46EC8C36E631}" dt="2022-06-09T15:40:30.471" v="748" actId="33524"/>
        <pc:sldMkLst>
          <pc:docMk/>
          <pc:sldMk cId="1371547736" sldId="265"/>
        </pc:sldMkLst>
      </pc:sldChg>
      <pc:sldChg chg="modNotesTx">
        <pc:chgData name="Ginny Hensley" userId="fab22c7e-c5a0-4ed4-b5cc-8a8c68b45218" providerId="ADAL" clId="{B2A441FE-997B-48CB-8321-46EC8C36E631}" dt="2022-06-09T15:35:01.578" v="169" actId="20577"/>
        <pc:sldMkLst>
          <pc:docMk/>
          <pc:sldMk cId="3749501004" sldId="268"/>
        </pc:sldMkLst>
      </pc:sldChg>
      <pc:sldChg chg="modNotesTx">
        <pc:chgData name="Ginny Hensley" userId="fab22c7e-c5a0-4ed4-b5cc-8a8c68b45218" providerId="ADAL" clId="{B2A441FE-997B-48CB-8321-46EC8C36E631}" dt="2022-06-09T15:40:30.644" v="749" actId="20577"/>
        <pc:sldMkLst>
          <pc:docMk/>
          <pc:sldMk cId="1905268800" sldId="275"/>
        </pc:sldMkLst>
      </pc:sldChg>
      <pc:sldChg chg="modNotesTx">
        <pc:chgData name="Ginny Hensley" userId="fab22c7e-c5a0-4ed4-b5cc-8a8c68b45218" providerId="ADAL" clId="{B2A441FE-997B-48CB-8321-46EC8C36E631}" dt="2022-06-09T15:36:24.167" v="546" actId="20577"/>
        <pc:sldMkLst>
          <pc:docMk/>
          <pc:sldMk cId="375082204" sldId="374"/>
        </pc:sldMkLst>
      </pc:sldChg>
      <pc:sldChg chg="del">
        <pc:chgData name="Ginny Hensley" userId="fab22c7e-c5a0-4ed4-b5cc-8a8c68b45218" providerId="ADAL" clId="{B2A441FE-997B-48CB-8321-46EC8C36E631}" dt="2022-06-09T15:12:17.922" v="0" actId="2696"/>
        <pc:sldMkLst>
          <pc:docMk/>
          <pc:sldMk cId="1730099968" sldId="375"/>
        </pc:sldMkLst>
      </pc:sldChg>
      <pc:sldChg chg="del">
        <pc:chgData name="Ginny Hensley" userId="fab22c7e-c5a0-4ed4-b5cc-8a8c68b45218" providerId="ADAL" clId="{B2A441FE-997B-48CB-8321-46EC8C36E631}" dt="2022-06-09T15:13:12.077" v="1" actId="2696"/>
        <pc:sldMkLst>
          <pc:docMk/>
          <pc:sldMk cId="2777943916" sldId="376"/>
        </pc:sldMkLst>
      </pc:sldChg>
      <pc:sldChg chg="addSp delSp modSp mod modNotesTx">
        <pc:chgData name="Ginny Hensley" userId="fab22c7e-c5a0-4ed4-b5cc-8a8c68b45218" providerId="ADAL" clId="{B2A441FE-997B-48CB-8321-46EC8C36E631}" dt="2022-06-09T15:46:53.080" v="833"/>
        <pc:sldMkLst>
          <pc:docMk/>
          <pc:sldMk cId="1037821962" sldId="377"/>
        </pc:sldMkLst>
        <pc:picChg chg="add mod ord modCrop">
          <ac:chgData name="Ginny Hensley" userId="fab22c7e-c5a0-4ed4-b5cc-8a8c68b45218" providerId="ADAL" clId="{B2A441FE-997B-48CB-8321-46EC8C36E631}" dt="2022-06-09T15:46:53.080" v="833"/>
          <ac:picMkLst>
            <pc:docMk/>
            <pc:sldMk cId="1037821962" sldId="377"/>
            <ac:picMk id="3" creationId="{D25EEC79-CA0F-0DE4-47C1-466CFC80A84C}"/>
          </ac:picMkLst>
        </pc:picChg>
        <pc:picChg chg="mod">
          <ac:chgData name="Ginny Hensley" userId="fab22c7e-c5a0-4ed4-b5cc-8a8c68b45218" providerId="ADAL" clId="{B2A441FE-997B-48CB-8321-46EC8C36E631}" dt="2022-06-09T15:45:01.595" v="832" actId="1076"/>
          <ac:picMkLst>
            <pc:docMk/>
            <pc:sldMk cId="1037821962" sldId="377"/>
            <ac:picMk id="9" creationId="{14F40410-F69A-2628-0D62-B489CB91B063}"/>
          </ac:picMkLst>
        </pc:picChg>
        <pc:picChg chg="del">
          <ac:chgData name="Ginny Hensley" userId="fab22c7e-c5a0-4ed4-b5cc-8a8c68b45218" providerId="ADAL" clId="{B2A441FE-997B-48CB-8321-46EC8C36E631}" dt="2022-06-09T15:42:46.303" v="809" actId="478"/>
          <ac:picMkLst>
            <pc:docMk/>
            <pc:sldMk cId="1037821962" sldId="377"/>
            <ac:picMk id="16" creationId="{7D95760F-3FFE-9B21-E00D-C772EA483DDC}"/>
          </ac:picMkLst>
        </pc:picChg>
        <pc:picChg chg="del">
          <ac:chgData name="Ginny Hensley" userId="fab22c7e-c5a0-4ed4-b5cc-8a8c68b45218" providerId="ADAL" clId="{B2A441FE-997B-48CB-8321-46EC8C36E631}" dt="2022-06-09T15:42:44.610" v="807" actId="478"/>
          <ac:picMkLst>
            <pc:docMk/>
            <pc:sldMk cId="1037821962" sldId="377"/>
            <ac:picMk id="18" creationId="{6B524961-F5EA-51DE-26A8-733726E50330}"/>
          </ac:picMkLst>
        </pc:picChg>
        <pc:picChg chg="del">
          <ac:chgData name="Ginny Hensley" userId="fab22c7e-c5a0-4ed4-b5cc-8a8c68b45218" providerId="ADAL" clId="{B2A441FE-997B-48CB-8321-46EC8C36E631}" dt="2022-06-09T15:42:45.224" v="808" actId="478"/>
          <ac:picMkLst>
            <pc:docMk/>
            <pc:sldMk cId="1037821962" sldId="377"/>
            <ac:picMk id="20" creationId="{E3507221-2F24-AB2A-20FE-F0F444B31949}"/>
          </ac:picMkLst>
        </pc:picChg>
        <pc:picChg chg="del">
          <ac:chgData name="Ginny Hensley" userId="fab22c7e-c5a0-4ed4-b5cc-8a8c68b45218" providerId="ADAL" clId="{B2A441FE-997B-48CB-8321-46EC8C36E631}" dt="2022-06-09T15:42:43.884" v="806" actId="478"/>
          <ac:picMkLst>
            <pc:docMk/>
            <pc:sldMk cId="1037821962" sldId="377"/>
            <ac:picMk id="21" creationId="{89030503-7917-49F1-EAD2-2AFAF80B1A4E}"/>
          </ac:picMkLst>
        </pc:picChg>
      </pc:sldChg>
      <pc:sldChg chg="modSp mod modNotesTx">
        <pc:chgData name="Ginny Hensley" userId="fab22c7e-c5a0-4ed4-b5cc-8a8c68b45218" providerId="ADAL" clId="{B2A441FE-997B-48CB-8321-46EC8C36E631}" dt="2022-06-09T15:41:39.176" v="805" actId="20577"/>
        <pc:sldMkLst>
          <pc:docMk/>
          <pc:sldMk cId="1092837922" sldId="379"/>
        </pc:sldMkLst>
        <pc:spChg chg="mod">
          <ac:chgData name="Ginny Hensley" userId="fab22c7e-c5a0-4ed4-b5cc-8a8c68b45218" providerId="ADAL" clId="{B2A441FE-997B-48CB-8321-46EC8C36E631}" dt="2022-06-09T15:41:32.825" v="804" actId="20577"/>
          <ac:spMkLst>
            <pc:docMk/>
            <pc:sldMk cId="1092837922" sldId="379"/>
            <ac:spMk id="6" creationId="{3C20A5DD-D2E4-8BD4-63EC-CB3E61353E37}"/>
          </ac:spMkLst>
        </pc:spChg>
      </pc:sldChg>
    </pc:docChg>
  </pc:docChgLst>
</pc:chgInfo>
</file>

<file path=ppt/comments/modernComment_10C_DF7CD84C.xml><?xml version="1.0" encoding="utf-8"?>
<p188:cmLst xmlns:a="http://schemas.openxmlformats.org/drawingml/2006/main" xmlns:r="http://schemas.openxmlformats.org/officeDocument/2006/relationships" xmlns:p188="http://schemas.microsoft.com/office/powerpoint/2018/8/main">
  <p188:cm id="{CF8ED2F0-8ECB-49BF-A05B-8C7ECFE969C8}" authorId="{7413379F-BED8-F46A-889E-57D0F92E3296}" status="resolved" created="2022-06-07T20:39:05.065">
    <ac:deMkLst xmlns:ac="http://schemas.microsoft.com/office/drawing/2013/main/command">
      <pc:docMk xmlns:pc="http://schemas.microsoft.com/office/powerpoint/2013/main/command"/>
      <pc:sldMk xmlns:pc="http://schemas.microsoft.com/office/powerpoint/2013/main/command" cId="3749501004" sldId="268"/>
      <ac:picMk id="22" creationId="{2EC01D1F-C114-1032-ED33-B49157675EA1}"/>
    </ac:deMkLst>
    <p188:txBody>
      <a:bodyPr/>
      <a:lstStyle/>
      <a:p>
        <a:r>
          <a:rPr lang="en-US"/>
          <a:t>We need to update with our current logo, I'll send via e-mail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7C28D-EA82-4BA4-948B-65107780737B}" type="datetimeFigureOut">
              <a:rPr lang="en-US" smtClean="0"/>
              <a:t>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76454-FEA5-41C7-96D0-F3C46A18720E}" type="slidenum">
              <a:rPr lang="en-US" smtClean="0"/>
              <a:t>‹#›</a:t>
            </a:fld>
            <a:endParaRPr lang="en-US"/>
          </a:p>
        </p:txBody>
      </p:sp>
    </p:spTree>
    <p:extLst>
      <p:ext uri="{BB962C8B-B14F-4D97-AF65-F5344CB8AC3E}">
        <p14:creationId xmlns:p14="http://schemas.microsoft.com/office/powerpoint/2010/main" val="263530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Aaron - Introduce</a:t>
            </a:r>
            <a:r>
              <a:rPr lang="en-US" baseline="0" dirty="0"/>
              <a:t> Choice Neighborhoods Team – Lead Implementation Entities </a:t>
            </a:r>
          </a:p>
          <a:p>
            <a:r>
              <a:rPr lang="en-US" baseline="0" dirty="0"/>
              <a:t>City of Tulsa – Co-applicant and Neighborhood Implementation Lead, Kian Kamas, Jonathan Butler, Travis Hulse</a:t>
            </a:r>
          </a:p>
          <a:p>
            <a:r>
              <a:rPr lang="en-US" baseline="0" dirty="0" err="1"/>
              <a:t>Pennrose</a:t>
            </a:r>
            <a:r>
              <a:rPr lang="en-US" baseline="0" dirty="0"/>
              <a:t> – Housing Implementation Lead, Tim Henkel</a:t>
            </a:r>
          </a:p>
          <a:p>
            <a:r>
              <a:rPr lang="en-US" baseline="0" dirty="0"/>
              <a:t>Urban Strategies – People Implementation Lead, Alecia Leonard</a:t>
            </a:r>
          </a:p>
          <a:p>
            <a:r>
              <a:rPr lang="en-US" baseline="0" dirty="0"/>
              <a:t>Tulsa Public Schools – Principle Education Partner, Dr. Gist will say a few words</a:t>
            </a:r>
          </a:p>
          <a:p>
            <a:endParaRPr lang="en-US" dirty="0"/>
          </a:p>
        </p:txBody>
      </p:sp>
      <p:sp>
        <p:nvSpPr>
          <p:cNvPr id="4" name="Slide Number Placeholder 3"/>
          <p:cNvSpPr>
            <a:spLocks noGrp="1"/>
          </p:cNvSpPr>
          <p:nvPr>
            <p:ph type="sldNum" sz="quarter" idx="5"/>
          </p:nvPr>
        </p:nvSpPr>
        <p:spPr/>
        <p:txBody>
          <a:bodyPr/>
          <a:lstStyle/>
          <a:p>
            <a:fld id="{71B76454-FEA5-41C7-96D0-F3C46A18720E}" type="slidenum">
              <a:rPr lang="en-US" smtClean="0"/>
              <a:t>3</a:t>
            </a:fld>
            <a:endParaRPr lang="en-US"/>
          </a:p>
        </p:txBody>
      </p:sp>
    </p:spTree>
    <p:extLst>
      <p:ext uri="{BB962C8B-B14F-4D97-AF65-F5344CB8AC3E}">
        <p14:creationId xmlns:p14="http://schemas.microsoft.com/office/powerpoint/2010/main" val="874761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50 Partners have committed to supporting the implementation of this project in some way</a:t>
            </a:r>
          </a:p>
          <a:p>
            <a:endParaRPr lang="en-US" dirty="0"/>
          </a:p>
        </p:txBody>
      </p:sp>
      <p:sp>
        <p:nvSpPr>
          <p:cNvPr id="4" name="Slide Number Placeholder 3"/>
          <p:cNvSpPr>
            <a:spLocks noGrp="1"/>
          </p:cNvSpPr>
          <p:nvPr>
            <p:ph type="sldNum" sz="quarter" idx="5"/>
          </p:nvPr>
        </p:nvSpPr>
        <p:spPr/>
        <p:txBody>
          <a:bodyPr/>
          <a:lstStyle/>
          <a:p>
            <a:fld id="{71B76454-FEA5-41C7-96D0-F3C46A18720E}" type="slidenum">
              <a:rPr lang="en-US" smtClean="0"/>
              <a:t>4</a:t>
            </a:fld>
            <a:endParaRPr lang="en-US"/>
          </a:p>
        </p:txBody>
      </p:sp>
    </p:spTree>
    <p:extLst>
      <p:ext uri="{BB962C8B-B14F-4D97-AF65-F5344CB8AC3E}">
        <p14:creationId xmlns:p14="http://schemas.microsoft.com/office/powerpoint/2010/main" val="1672239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opening video, something like: “We’ve put together a video that gives you a sense of the landscape of our city, as well as the historical landscape that has shaped our community. We hope it provides helpful context to both our application and today’s presentations.”</a:t>
            </a:r>
          </a:p>
        </p:txBody>
      </p:sp>
      <p:sp>
        <p:nvSpPr>
          <p:cNvPr id="4" name="Slide Number Placeholder 3"/>
          <p:cNvSpPr>
            <a:spLocks noGrp="1"/>
          </p:cNvSpPr>
          <p:nvPr>
            <p:ph type="sldNum" sz="quarter" idx="5"/>
          </p:nvPr>
        </p:nvSpPr>
        <p:spPr/>
        <p:txBody>
          <a:bodyPr/>
          <a:lstStyle/>
          <a:p>
            <a:fld id="{71B76454-FEA5-41C7-96D0-F3C46A18720E}" type="slidenum">
              <a:rPr lang="en-US" smtClean="0"/>
              <a:t>6</a:t>
            </a:fld>
            <a:endParaRPr lang="en-US"/>
          </a:p>
        </p:txBody>
      </p:sp>
    </p:spTree>
    <p:extLst>
      <p:ext uri="{BB962C8B-B14F-4D97-AF65-F5344CB8AC3E}">
        <p14:creationId xmlns:p14="http://schemas.microsoft.com/office/powerpoint/2010/main" val="76185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Now that you’ve seen </a:t>
            </a:r>
            <a:r>
              <a:rPr lang="en-US">
                <a:cs typeface="Calibri" panose="020F0502020204030204"/>
              </a:rPr>
              <a:t>the high-level </a:t>
            </a:r>
            <a:r>
              <a:rPr lang="en-US" dirty="0">
                <a:cs typeface="Calibri" panose="020F0502020204030204"/>
              </a:rPr>
              <a:t>view of our community, let’s dig a bit deeper. Lots of work since the implementation of the Envision Comanche Plan from 2018. The community has also been positioning itself to move on some major projects in the coming years. </a:t>
            </a:r>
          </a:p>
          <a:p>
            <a:endParaRPr lang="en-US" dirty="0"/>
          </a:p>
        </p:txBody>
      </p:sp>
      <p:sp>
        <p:nvSpPr>
          <p:cNvPr id="4" name="Slide Number Placeholder 3"/>
          <p:cNvSpPr>
            <a:spLocks noGrp="1"/>
          </p:cNvSpPr>
          <p:nvPr>
            <p:ph type="sldNum" sz="quarter" idx="5"/>
          </p:nvPr>
        </p:nvSpPr>
        <p:spPr/>
        <p:txBody>
          <a:bodyPr/>
          <a:lstStyle/>
          <a:p>
            <a:fld id="{71B76454-FEA5-41C7-96D0-F3C46A18720E}" type="slidenum">
              <a:rPr lang="en-US" smtClean="0"/>
              <a:t>7</a:t>
            </a:fld>
            <a:endParaRPr lang="en-US"/>
          </a:p>
        </p:txBody>
      </p:sp>
    </p:spTree>
    <p:extLst>
      <p:ext uri="{BB962C8B-B14F-4D97-AF65-F5344CB8AC3E}">
        <p14:creationId xmlns:p14="http://schemas.microsoft.com/office/powerpoint/2010/main" val="3034427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2018 THA through the support of philanthropy partners and several community and governmental organizations dedicated significate resources to the development of the Envision Comanche Mater plan. The plan encourages the creation and maintenance of an economically and socially diverse community through a mixed use mixed income community. </a:t>
            </a:r>
          </a:p>
          <a:p>
            <a:endParaRPr lang="en-US" dirty="0">
              <a:cs typeface="Calibri"/>
            </a:endParaRPr>
          </a:p>
          <a:p>
            <a:r>
              <a:rPr lang="en-US" dirty="0">
                <a:cs typeface="Calibri"/>
              </a:rPr>
              <a:t>Envision Comanche's purpose was to engage residents and stakeholders, provide policy priorities and recommendations, focus on neighborhood efforts and provide tangible action items. </a:t>
            </a:r>
          </a:p>
          <a:p>
            <a:endParaRPr lang="en-US" dirty="0"/>
          </a:p>
        </p:txBody>
      </p:sp>
      <p:sp>
        <p:nvSpPr>
          <p:cNvPr id="4" name="Slide Number Placeholder 3"/>
          <p:cNvSpPr>
            <a:spLocks noGrp="1"/>
          </p:cNvSpPr>
          <p:nvPr>
            <p:ph type="sldNum" sz="quarter" idx="5"/>
          </p:nvPr>
        </p:nvSpPr>
        <p:spPr/>
        <p:txBody>
          <a:bodyPr/>
          <a:lstStyle/>
          <a:p>
            <a:fld id="{71B76454-FEA5-41C7-96D0-F3C46A18720E}" type="slidenum">
              <a:rPr lang="en-US" smtClean="0"/>
              <a:t>8</a:t>
            </a:fld>
            <a:endParaRPr lang="en-US"/>
          </a:p>
        </p:txBody>
      </p:sp>
    </p:spTree>
    <p:extLst>
      <p:ext uri="{BB962C8B-B14F-4D97-AF65-F5344CB8AC3E}">
        <p14:creationId xmlns:p14="http://schemas.microsoft.com/office/powerpoint/2010/main" val="2215111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Residents and Stakeholders identified their vision for a successful redevelopment of Comanche Park and the surrounding Planning area. </a:t>
            </a:r>
          </a:p>
          <a:p>
            <a:endParaRPr lang="en-US" dirty="0">
              <a:cs typeface="Calibri"/>
            </a:endParaRPr>
          </a:p>
          <a:p>
            <a:r>
              <a:rPr lang="en-US" dirty="0">
                <a:cs typeface="Calibri"/>
              </a:rPr>
              <a:t>Multiple visioning exercises and community meetings occurred to facilitate discussions. </a:t>
            </a:r>
          </a:p>
          <a:p>
            <a:endParaRPr lang="en-US" dirty="0"/>
          </a:p>
        </p:txBody>
      </p:sp>
      <p:sp>
        <p:nvSpPr>
          <p:cNvPr id="4" name="Slide Number Placeholder 3"/>
          <p:cNvSpPr>
            <a:spLocks noGrp="1"/>
          </p:cNvSpPr>
          <p:nvPr>
            <p:ph type="sldNum" sz="quarter" idx="5"/>
          </p:nvPr>
        </p:nvSpPr>
        <p:spPr/>
        <p:txBody>
          <a:bodyPr/>
          <a:lstStyle/>
          <a:p>
            <a:fld id="{71B76454-FEA5-41C7-96D0-F3C46A18720E}" type="slidenum">
              <a:rPr lang="en-US" smtClean="0"/>
              <a:t>9</a:t>
            </a:fld>
            <a:endParaRPr lang="en-US"/>
          </a:p>
        </p:txBody>
      </p:sp>
    </p:spTree>
    <p:extLst>
      <p:ext uri="{BB962C8B-B14F-4D97-AF65-F5344CB8AC3E}">
        <p14:creationId xmlns:p14="http://schemas.microsoft.com/office/powerpoint/2010/main" val="1355471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end of this slide introduce Allison Thrower, Comanche Park resident</a:t>
            </a:r>
          </a:p>
        </p:txBody>
      </p:sp>
      <p:sp>
        <p:nvSpPr>
          <p:cNvPr id="4" name="Slide Number Placeholder 3"/>
          <p:cNvSpPr>
            <a:spLocks noGrp="1"/>
          </p:cNvSpPr>
          <p:nvPr>
            <p:ph type="sldNum" sz="quarter" idx="5"/>
          </p:nvPr>
        </p:nvSpPr>
        <p:spPr/>
        <p:txBody>
          <a:bodyPr/>
          <a:lstStyle/>
          <a:p>
            <a:fld id="{71B76454-FEA5-41C7-96D0-F3C46A18720E}" type="slidenum">
              <a:rPr lang="en-US" smtClean="0"/>
              <a:t>11</a:t>
            </a:fld>
            <a:endParaRPr lang="en-US"/>
          </a:p>
        </p:txBody>
      </p:sp>
    </p:spTree>
    <p:extLst>
      <p:ext uri="{BB962C8B-B14F-4D97-AF65-F5344CB8AC3E}">
        <p14:creationId xmlns:p14="http://schemas.microsoft.com/office/powerpoint/2010/main" val="1947745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76454-FEA5-41C7-96D0-F3C46A18720E}" type="slidenum">
              <a:rPr lang="en-US" smtClean="0"/>
              <a:t>12</a:t>
            </a:fld>
            <a:endParaRPr lang="en-US"/>
          </a:p>
        </p:txBody>
      </p:sp>
    </p:spTree>
    <p:extLst>
      <p:ext uri="{BB962C8B-B14F-4D97-AF65-F5344CB8AC3E}">
        <p14:creationId xmlns:p14="http://schemas.microsoft.com/office/powerpoint/2010/main" val="930248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Allison for her remarks. </a:t>
            </a:r>
          </a:p>
          <a:p>
            <a:r>
              <a:rPr lang="en-US"/>
              <a:t>We are committed to support the revitalization of Comanche Park and the Phoenix District.</a:t>
            </a:r>
            <a:endParaRPr lang="en-US">
              <a:cs typeface="Calibri"/>
            </a:endParaRPr>
          </a:p>
          <a:p>
            <a:r>
              <a:rPr lang="en-US"/>
              <a:t>Choice </a:t>
            </a:r>
            <a:r>
              <a:rPr lang="en-US" dirty="0"/>
              <a:t>Neighborhood is key in transforming this neighborhood to one of opportunity – a place that is welcoming to everyone, that is desirable, that has jobs and housing and connections to exciting things going on.</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71B76454-FEA5-41C7-96D0-F3C46A18720E}" type="slidenum">
              <a:rPr lang="en-US" smtClean="0"/>
              <a:t>13</a:t>
            </a:fld>
            <a:endParaRPr lang="en-US"/>
          </a:p>
        </p:txBody>
      </p:sp>
    </p:spTree>
    <p:extLst>
      <p:ext uri="{BB962C8B-B14F-4D97-AF65-F5344CB8AC3E}">
        <p14:creationId xmlns:p14="http://schemas.microsoft.com/office/powerpoint/2010/main" val="1789965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3CE41-A899-E0FB-C168-4548ACA025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35FD49-BD19-6A99-024F-43901857DC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27BED4-3A46-66E1-70EB-96FD42AE7F11}"/>
              </a:ext>
            </a:extLst>
          </p:cNvPr>
          <p:cNvSpPr>
            <a:spLocks noGrp="1"/>
          </p:cNvSpPr>
          <p:nvPr>
            <p:ph type="dt" sz="half" idx="10"/>
          </p:nvPr>
        </p:nvSpPr>
        <p:spPr/>
        <p:txBody>
          <a:bodyPr/>
          <a:lstStyle/>
          <a:p>
            <a:fld id="{BA20F7CB-CE3E-47C2-ACBE-88E605D6B5F0}" type="datetimeFigureOut">
              <a:rPr lang="en-US" smtClean="0"/>
              <a:t>6/9/2022</a:t>
            </a:fld>
            <a:endParaRPr lang="en-US"/>
          </a:p>
        </p:txBody>
      </p:sp>
      <p:sp>
        <p:nvSpPr>
          <p:cNvPr id="5" name="Footer Placeholder 4">
            <a:extLst>
              <a:ext uri="{FF2B5EF4-FFF2-40B4-BE49-F238E27FC236}">
                <a16:creationId xmlns:a16="http://schemas.microsoft.com/office/drawing/2014/main" id="{89427E2D-AEA0-4C2A-ACB5-85B9BE3A7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666F6-E043-3994-ABFB-87939AE57998}"/>
              </a:ext>
            </a:extLst>
          </p:cNvPr>
          <p:cNvSpPr>
            <a:spLocks noGrp="1"/>
          </p:cNvSpPr>
          <p:nvPr>
            <p:ph type="sldNum" sz="quarter" idx="12"/>
          </p:nvPr>
        </p:nvSpPr>
        <p:spPr/>
        <p:txBody>
          <a:bodyPr/>
          <a:lstStyle/>
          <a:p>
            <a:fld id="{A9DC1E1F-2BCC-41D0-94A7-271B549733F6}" type="slidenum">
              <a:rPr lang="en-US" smtClean="0"/>
              <a:t>‹#›</a:t>
            </a:fld>
            <a:endParaRPr lang="en-US"/>
          </a:p>
        </p:txBody>
      </p:sp>
    </p:spTree>
    <p:extLst>
      <p:ext uri="{BB962C8B-B14F-4D97-AF65-F5344CB8AC3E}">
        <p14:creationId xmlns:p14="http://schemas.microsoft.com/office/powerpoint/2010/main" val="2138710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4651-646D-F443-AC1F-D87D678B53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B50BD0-4E17-CF64-1729-5515FE7924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D4839-87B5-3C58-3559-155EE4A0D10D}"/>
              </a:ext>
            </a:extLst>
          </p:cNvPr>
          <p:cNvSpPr>
            <a:spLocks noGrp="1"/>
          </p:cNvSpPr>
          <p:nvPr>
            <p:ph type="dt" sz="half" idx="10"/>
          </p:nvPr>
        </p:nvSpPr>
        <p:spPr/>
        <p:txBody>
          <a:bodyPr/>
          <a:lstStyle/>
          <a:p>
            <a:fld id="{BA20F7CB-CE3E-47C2-ACBE-88E605D6B5F0}" type="datetimeFigureOut">
              <a:rPr lang="en-US" smtClean="0"/>
              <a:t>6/9/2022</a:t>
            </a:fld>
            <a:endParaRPr lang="en-US"/>
          </a:p>
        </p:txBody>
      </p:sp>
      <p:sp>
        <p:nvSpPr>
          <p:cNvPr id="5" name="Footer Placeholder 4">
            <a:extLst>
              <a:ext uri="{FF2B5EF4-FFF2-40B4-BE49-F238E27FC236}">
                <a16:creationId xmlns:a16="http://schemas.microsoft.com/office/drawing/2014/main" id="{69ECABC6-7B73-77B0-5612-3EC6D61FF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81727D-1775-716D-1B86-E38B8CF48C31}"/>
              </a:ext>
            </a:extLst>
          </p:cNvPr>
          <p:cNvSpPr>
            <a:spLocks noGrp="1"/>
          </p:cNvSpPr>
          <p:nvPr>
            <p:ph type="sldNum" sz="quarter" idx="12"/>
          </p:nvPr>
        </p:nvSpPr>
        <p:spPr/>
        <p:txBody>
          <a:bodyPr/>
          <a:lstStyle/>
          <a:p>
            <a:fld id="{A9DC1E1F-2BCC-41D0-94A7-271B549733F6}" type="slidenum">
              <a:rPr lang="en-US" smtClean="0"/>
              <a:t>‹#›</a:t>
            </a:fld>
            <a:endParaRPr lang="en-US"/>
          </a:p>
        </p:txBody>
      </p:sp>
    </p:spTree>
    <p:extLst>
      <p:ext uri="{BB962C8B-B14F-4D97-AF65-F5344CB8AC3E}">
        <p14:creationId xmlns:p14="http://schemas.microsoft.com/office/powerpoint/2010/main" val="1338844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337492-D65B-B850-9F19-2017398B07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19ABE5-74E2-9C65-F313-5FDB99E250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EF0510-A34F-352A-17AE-27B03B68FBAD}"/>
              </a:ext>
            </a:extLst>
          </p:cNvPr>
          <p:cNvSpPr>
            <a:spLocks noGrp="1"/>
          </p:cNvSpPr>
          <p:nvPr>
            <p:ph type="dt" sz="half" idx="10"/>
          </p:nvPr>
        </p:nvSpPr>
        <p:spPr/>
        <p:txBody>
          <a:bodyPr/>
          <a:lstStyle/>
          <a:p>
            <a:fld id="{BA20F7CB-CE3E-47C2-ACBE-88E605D6B5F0}" type="datetimeFigureOut">
              <a:rPr lang="en-US" smtClean="0"/>
              <a:t>6/9/2022</a:t>
            </a:fld>
            <a:endParaRPr lang="en-US"/>
          </a:p>
        </p:txBody>
      </p:sp>
      <p:sp>
        <p:nvSpPr>
          <p:cNvPr id="5" name="Footer Placeholder 4">
            <a:extLst>
              <a:ext uri="{FF2B5EF4-FFF2-40B4-BE49-F238E27FC236}">
                <a16:creationId xmlns:a16="http://schemas.microsoft.com/office/drawing/2014/main" id="{DF0A7A0F-342B-C04A-E4C4-C3698912C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AB873-C3D7-E29E-B31F-A7DA43BEC62B}"/>
              </a:ext>
            </a:extLst>
          </p:cNvPr>
          <p:cNvSpPr>
            <a:spLocks noGrp="1"/>
          </p:cNvSpPr>
          <p:nvPr>
            <p:ph type="sldNum" sz="quarter" idx="12"/>
          </p:nvPr>
        </p:nvSpPr>
        <p:spPr/>
        <p:txBody>
          <a:bodyPr/>
          <a:lstStyle/>
          <a:p>
            <a:fld id="{A9DC1E1F-2BCC-41D0-94A7-271B549733F6}" type="slidenum">
              <a:rPr lang="en-US" smtClean="0"/>
              <a:t>‹#›</a:t>
            </a:fld>
            <a:endParaRPr lang="en-US"/>
          </a:p>
        </p:txBody>
      </p:sp>
    </p:spTree>
    <p:extLst>
      <p:ext uri="{BB962C8B-B14F-4D97-AF65-F5344CB8AC3E}">
        <p14:creationId xmlns:p14="http://schemas.microsoft.com/office/powerpoint/2010/main" val="2937284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3658-02BE-4AE4-3011-9CAC79A5AF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570C87-CA61-7754-5E9C-A5BF19081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8DFF5-3C8F-CFC8-5311-557ADDED40B0}"/>
              </a:ext>
            </a:extLst>
          </p:cNvPr>
          <p:cNvSpPr>
            <a:spLocks noGrp="1"/>
          </p:cNvSpPr>
          <p:nvPr>
            <p:ph type="dt" sz="half" idx="10"/>
          </p:nvPr>
        </p:nvSpPr>
        <p:spPr/>
        <p:txBody>
          <a:bodyPr/>
          <a:lstStyle/>
          <a:p>
            <a:fld id="{BA20F7CB-CE3E-47C2-ACBE-88E605D6B5F0}" type="datetimeFigureOut">
              <a:rPr lang="en-US" smtClean="0"/>
              <a:t>6/9/2022</a:t>
            </a:fld>
            <a:endParaRPr lang="en-US"/>
          </a:p>
        </p:txBody>
      </p:sp>
      <p:sp>
        <p:nvSpPr>
          <p:cNvPr id="5" name="Footer Placeholder 4">
            <a:extLst>
              <a:ext uri="{FF2B5EF4-FFF2-40B4-BE49-F238E27FC236}">
                <a16:creationId xmlns:a16="http://schemas.microsoft.com/office/drawing/2014/main" id="{49BE7885-E935-4381-C18C-56466917BF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8A6EA-C651-3AAB-CC71-8B7BAEBF8DDC}"/>
              </a:ext>
            </a:extLst>
          </p:cNvPr>
          <p:cNvSpPr>
            <a:spLocks noGrp="1"/>
          </p:cNvSpPr>
          <p:nvPr>
            <p:ph type="sldNum" sz="quarter" idx="12"/>
          </p:nvPr>
        </p:nvSpPr>
        <p:spPr/>
        <p:txBody>
          <a:bodyPr/>
          <a:lstStyle/>
          <a:p>
            <a:fld id="{A9DC1E1F-2BCC-41D0-94A7-271B549733F6}" type="slidenum">
              <a:rPr lang="en-US" smtClean="0"/>
              <a:t>‹#›</a:t>
            </a:fld>
            <a:endParaRPr lang="en-US"/>
          </a:p>
        </p:txBody>
      </p:sp>
    </p:spTree>
    <p:extLst>
      <p:ext uri="{BB962C8B-B14F-4D97-AF65-F5344CB8AC3E}">
        <p14:creationId xmlns:p14="http://schemas.microsoft.com/office/powerpoint/2010/main" val="2836081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D9C01-37E3-92E8-E6EF-70B0A8A82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15C64A-E405-F9F3-8773-D30680925E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5B78C6-93C7-4154-2594-201825246519}"/>
              </a:ext>
            </a:extLst>
          </p:cNvPr>
          <p:cNvSpPr>
            <a:spLocks noGrp="1"/>
          </p:cNvSpPr>
          <p:nvPr>
            <p:ph type="dt" sz="half" idx="10"/>
          </p:nvPr>
        </p:nvSpPr>
        <p:spPr/>
        <p:txBody>
          <a:bodyPr/>
          <a:lstStyle/>
          <a:p>
            <a:fld id="{BA20F7CB-CE3E-47C2-ACBE-88E605D6B5F0}" type="datetimeFigureOut">
              <a:rPr lang="en-US" smtClean="0"/>
              <a:t>6/9/2022</a:t>
            </a:fld>
            <a:endParaRPr lang="en-US"/>
          </a:p>
        </p:txBody>
      </p:sp>
      <p:sp>
        <p:nvSpPr>
          <p:cNvPr id="5" name="Footer Placeholder 4">
            <a:extLst>
              <a:ext uri="{FF2B5EF4-FFF2-40B4-BE49-F238E27FC236}">
                <a16:creationId xmlns:a16="http://schemas.microsoft.com/office/drawing/2014/main" id="{A46AB9E7-2BAC-D401-23B1-FC45757EF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A46FD-AD22-59D3-94DE-4369C86BAE73}"/>
              </a:ext>
            </a:extLst>
          </p:cNvPr>
          <p:cNvSpPr>
            <a:spLocks noGrp="1"/>
          </p:cNvSpPr>
          <p:nvPr>
            <p:ph type="sldNum" sz="quarter" idx="12"/>
          </p:nvPr>
        </p:nvSpPr>
        <p:spPr/>
        <p:txBody>
          <a:bodyPr/>
          <a:lstStyle/>
          <a:p>
            <a:fld id="{A9DC1E1F-2BCC-41D0-94A7-271B549733F6}" type="slidenum">
              <a:rPr lang="en-US" smtClean="0"/>
              <a:t>‹#›</a:t>
            </a:fld>
            <a:endParaRPr lang="en-US"/>
          </a:p>
        </p:txBody>
      </p:sp>
    </p:spTree>
    <p:extLst>
      <p:ext uri="{BB962C8B-B14F-4D97-AF65-F5344CB8AC3E}">
        <p14:creationId xmlns:p14="http://schemas.microsoft.com/office/powerpoint/2010/main" val="3687890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1E49A-D371-4D92-EC9C-C0B4133C91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387956-EA89-54F1-B8E2-C4EE65A783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2C454F-2AAD-E0DA-860B-EBC001E686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EB52E5-2E03-9B41-BBF6-68EAB743570B}"/>
              </a:ext>
            </a:extLst>
          </p:cNvPr>
          <p:cNvSpPr>
            <a:spLocks noGrp="1"/>
          </p:cNvSpPr>
          <p:nvPr>
            <p:ph type="dt" sz="half" idx="10"/>
          </p:nvPr>
        </p:nvSpPr>
        <p:spPr/>
        <p:txBody>
          <a:bodyPr/>
          <a:lstStyle/>
          <a:p>
            <a:fld id="{BA20F7CB-CE3E-47C2-ACBE-88E605D6B5F0}" type="datetimeFigureOut">
              <a:rPr lang="en-US" smtClean="0"/>
              <a:t>6/9/2022</a:t>
            </a:fld>
            <a:endParaRPr lang="en-US"/>
          </a:p>
        </p:txBody>
      </p:sp>
      <p:sp>
        <p:nvSpPr>
          <p:cNvPr id="6" name="Footer Placeholder 5">
            <a:extLst>
              <a:ext uri="{FF2B5EF4-FFF2-40B4-BE49-F238E27FC236}">
                <a16:creationId xmlns:a16="http://schemas.microsoft.com/office/drawing/2014/main" id="{71478284-0DFE-57DA-1F8C-D496DADFD3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8656B1-5071-95CC-8FD9-356902771F10}"/>
              </a:ext>
            </a:extLst>
          </p:cNvPr>
          <p:cNvSpPr>
            <a:spLocks noGrp="1"/>
          </p:cNvSpPr>
          <p:nvPr>
            <p:ph type="sldNum" sz="quarter" idx="12"/>
          </p:nvPr>
        </p:nvSpPr>
        <p:spPr/>
        <p:txBody>
          <a:bodyPr/>
          <a:lstStyle/>
          <a:p>
            <a:fld id="{A9DC1E1F-2BCC-41D0-94A7-271B549733F6}" type="slidenum">
              <a:rPr lang="en-US" smtClean="0"/>
              <a:t>‹#›</a:t>
            </a:fld>
            <a:endParaRPr lang="en-US"/>
          </a:p>
        </p:txBody>
      </p:sp>
    </p:spTree>
    <p:extLst>
      <p:ext uri="{BB962C8B-B14F-4D97-AF65-F5344CB8AC3E}">
        <p14:creationId xmlns:p14="http://schemas.microsoft.com/office/powerpoint/2010/main" val="214175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24117-1DC3-891D-820B-251A7FAECC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71D1C2-03B6-25EA-63E2-42A30E1F44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23A739-1556-7162-441F-6B223643D9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B08DD-CB12-8A60-C38D-FCCFF2778A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EC6949-DA8B-6E05-EF6F-97423CC812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B42916-120F-D0E1-EC42-8AF1A02C34F5}"/>
              </a:ext>
            </a:extLst>
          </p:cNvPr>
          <p:cNvSpPr>
            <a:spLocks noGrp="1"/>
          </p:cNvSpPr>
          <p:nvPr>
            <p:ph type="dt" sz="half" idx="10"/>
          </p:nvPr>
        </p:nvSpPr>
        <p:spPr/>
        <p:txBody>
          <a:bodyPr/>
          <a:lstStyle/>
          <a:p>
            <a:fld id="{BA20F7CB-CE3E-47C2-ACBE-88E605D6B5F0}" type="datetimeFigureOut">
              <a:rPr lang="en-US" smtClean="0"/>
              <a:t>6/9/2022</a:t>
            </a:fld>
            <a:endParaRPr lang="en-US"/>
          </a:p>
        </p:txBody>
      </p:sp>
      <p:sp>
        <p:nvSpPr>
          <p:cNvPr id="8" name="Footer Placeholder 7">
            <a:extLst>
              <a:ext uri="{FF2B5EF4-FFF2-40B4-BE49-F238E27FC236}">
                <a16:creationId xmlns:a16="http://schemas.microsoft.com/office/drawing/2014/main" id="{64FDCD7D-5765-F916-DCF4-546440DB53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9246A5-1D81-5158-F26A-47A2AEE465A0}"/>
              </a:ext>
            </a:extLst>
          </p:cNvPr>
          <p:cNvSpPr>
            <a:spLocks noGrp="1"/>
          </p:cNvSpPr>
          <p:nvPr>
            <p:ph type="sldNum" sz="quarter" idx="12"/>
          </p:nvPr>
        </p:nvSpPr>
        <p:spPr/>
        <p:txBody>
          <a:bodyPr/>
          <a:lstStyle/>
          <a:p>
            <a:fld id="{A9DC1E1F-2BCC-41D0-94A7-271B549733F6}" type="slidenum">
              <a:rPr lang="en-US" smtClean="0"/>
              <a:t>‹#›</a:t>
            </a:fld>
            <a:endParaRPr lang="en-US"/>
          </a:p>
        </p:txBody>
      </p:sp>
    </p:spTree>
    <p:extLst>
      <p:ext uri="{BB962C8B-B14F-4D97-AF65-F5344CB8AC3E}">
        <p14:creationId xmlns:p14="http://schemas.microsoft.com/office/powerpoint/2010/main" val="479977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005E-A35B-4673-F8AE-8404EFFD17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A8EB51-1F77-E49F-7D4E-A6A7881AB399}"/>
              </a:ext>
            </a:extLst>
          </p:cNvPr>
          <p:cNvSpPr>
            <a:spLocks noGrp="1"/>
          </p:cNvSpPr>
          <p:nvPr>
            <p:ph type="dt" sz="half" idx="10"/>
          </p:nvPr>
        </p:nvSpPr>
        <p:spPr/>
        <p:txBody>
          <a:bodyPr/>
          <a:lstStyle/>
          <a:p>
            <a:fld id="{BA20F7CB-CE3E-47C2-ACBE-88E605D6B5F0}" type="datetimeFigureOut">
              <a:rPr lang="en-US" smtClean="0"/>
              <a:t>6/9/2022</a:t>
            </a:fld>
            <a:endParaRPr lang="en-US"/>
          </a:p>
        </p:txBody>
      </p:sp>
      <p:sp>
        <p:nvSpPr>
          <p:cNvPr id="4" name="Footer Placeholder 3">
            <a:extLst>
              <a:ext uri="{FF2B5EF4-FFF2-40B4-BE49-F238E27FC236}">
                <a16:creationId xmlns:a16="http://schemas.microsoft.com/office/drawing/2014/main" id="{948FF704-CCB7-0B64-FB97-F4A5A13BD3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D9CDD-7F98-AC58-B9CE-5FFC4413E6FA}"/>
              </a:ext>
            </a:extLst>
          </p:cNvPr>
          <p:cNvSpPr>
            <a:spLocks noGrp="1"/>
          </p:cNvSpPr>
          <p:nvPr>
            <p:ph type="sldNum" sz="quarter" idx="12"/>
          </p:nvPr>
        </p:nvSpPr>
        <p:spPr/>
        <p:txBody>
          <a:bodyPr/>
          <a:lstStyle/>
          <a:p>
            <a:fld id="{A9DC1E1F-2BCC-41D0-94A7-271B549733F6}" type="slidenum">
              <a:rPr lang="en-US" smtClean="0"/>
              <a:t>‹#›</a:t>
            </a:fld>
            <a:endParaRPr lang="en-US"/>
          </a:p>
        </p:txBody>
      </p:sp>
    </p:spTree>
    <p:extLst>
      <p:ext uri="{BB962C8B-B14F-4D97-AF65-F5344CB8AC3E}">
        <p14:creationId xmlns:p14="http://schemas.microsoft.com/office/powerpoint/2010/main" val="3612172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860A62-D746-AB3D-2CFF-2A6A796CE51F}"/>
              </a:ext>
            </a:extLst>
          </p:cNvPr>
          <p:cNvSpPr>
            <a:spLocks noGrp="1"/>
          </p:cNvSpPr>
          <p:nvPr>
            <p:ph type="dt" sz="half" idx="10"/>
          </p:nvPr>
        </p:nvSpPr>
        <p:spPr/>
        <p:txBody>
          <a:bodyPr/>
          <a:lstStyle/>
          <a:p>
            <a:fld id="{BA20F7CB-CE3E-47C2-ACBE-88E605D6B5F0}" type="datetimeFigureOut">
              <a:rPr lang="en-US" smtClean="0"/>
              <a:t>6/9/2022</a:t>
            </a:fld>
            <a:endParaRPr lang="en-US"/>
          </a:p>
        </p:txBody>
      </p:sp>
      <p:sp>
        <p:nvSpPr>
          <p:cNvPr id="3" name="Footer Placeholder 2">
            <a:extLst>
              <a:ext uri="{FF2B5EF4-FFF2-40B4-BE49-F238E27FC236}">
                <a16:creationId xmlns:a16="http://schemas.microsoft.com/office/drawing/2014/main" id="{2EFE89EE-3430-6757-EA4B-C970CDA74A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780734-8EC1-0A24-E7B0-7EDB90323190}"/>
              </a:ext>
            </a:extLst>
          </p:cNvPr>
          <p:cNvSpPr>
            <a:spLocks noGrp="1"/>
          </p:cNvSpPr>
          <p:nvPr>
            <p:ph type="sldNum" sz="quarter" idx="12"/>
          </p:nvPr>
        </p:nvSpPr>
        <p:spPr/>
        <p:txBody>
          <a:bodyPr/>
          <a:lstStyle/>
          <a:p>
            <a:fld id="{A9DC1E1F-2BCC-41D0-94A7-271B549733F6}" type="slidenum">
              <a:rPr lang="en-US" smtClean="0"/>
              <a:t>‹#›</a:t>
            </a:fld>
            <a:endParaRPr lang="en-US"/>
          </a:p>
        </p:txBody>
      </p:sp>
    </p:spTree>
    <p:extLst>
      <p:ext uri="{BB962C8B-B14F-4D97-AF65-F5344CB8AC3E}">
        <p14:creationId xmlns:p14="http://schemas.microsoft.com/office/powerpoint/2010/main" val="323501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75BA8-C260-0E32-A998-BF9AF3EE0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013854-0134-19EC-DD70-32FCA97CCE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30B167-D01D-BE64-A426-2126F405B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C6371C-0870-8C61-A9C9-CE3D703B28E3}"/>
              </a:ext>
            </a:extLst>
          </p:cNvPr>
          <p:cNvSpPr>
            <a:spLocks noGrp="1"/>
          </p:cNvSpPr>
          <p:nvPr>
            <p:ph type="dt" sz="half" idx="10"/>
          </p:nvPr>
        </p:nvSpPr>
        <p:spPr/>
        <p:txBody>
          <a:bodyPr/>
          <a:lstStyle/>
          <a:p>
            <a:fld id="{BA20F7CB-CE3E-47C2-ACBE-88E605D6B5F0}" type="datetimeFigureOut">
              <a:rPr lang="en-US" smtClean="0"/>
              <a:t>6/9/2022</a:t>
            </a:fld>
            <a:endParaRPr lang="en-US"/>
          </a:p>
        </p:txBody>
      </p:sp>
      <p:sp>
        <p:nvSpPr>
          <p:cNvPr id="6" name="Footer Placeholder 5">
            <a:extLst>
              <a:ext uri="{FF2B5EF4-FFF2-40B4-BE49-F238E27FC236}">
                <a16:creationId xmlns:a16="http://schemas.microsoft.com/office/drawing/2014/main" id="{4DE19107-088E-3339-8A7D-32307BD5C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EE30E-CE25-38E8-7A12-3596CEDB0487}"/>
              </a:ext>
            </a:extLst>
          </p:cNvPr>
          <p:cNvSpPr>
            <a:spLocks noGrp="1"/>
          </p:cNvSpPr>
          <p:nvPr>
            <p:ph type="sldNum" sz="quarter" idx="12"/>
          </p:nvPr>
        </p:nvSpPr>
        <p:spPr/>
        <p:txBody>
          <a:bodyPr/>
          <a:lstStyle/>
          <a:p>
            <a:fld id="{A9DC1E1F-2BCC-41D0-94A7-271B549733F6}" type="slidenum">
              <a:rPr lang="en-US" smtClean="0"/>
              <a:t>‹#›</a:t>
            </a:fld>
            <a:endParaRPr lang="en-US"/>
          </a:p>
        </p:txBody>
      </p:sp>
    </p:spTree>
    <p:extLst>
      <p:ext uri="{BB962C8B-B14F-4D97-AF65-F5344CB8AC3E}">
        <p14:creationId xmlns:p14="http://schemas.microsoft.com/office/powerpoint/2010/main" val="2515790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6F760-993C-996C-8767-2A0B692D73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9F99FC-6D29-B2A9-034D-B3EB6270BD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76AA33-8549-E556-CC72-F1156C979C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A30B5A-A3DE-8330-CEF1-A43120BA4A15}"/>
              </a:ext>
            </a:extLst>
          </p:cNvPr>
          <p:cNvSpPr>
            <a:spLocks noGrp="1"/>
          </p:cNvSpPr>
          <p:nvPr>
            <p:ph type="dt" sz="half" idx="10"/>
          </p:nvPr>
        </p:nvSpPr>
        <p:spPr/>
        <p:txBody>
          <a:bodyPr/>
          <a:lstStyle/>
          <a:p>
            <a:fld id="{BA20F7CB-CE3E-47C2-ACBE-88E605D6B5F0}" type="datetimeFigureOut">
              <a:rPr lang="en-US" smtClean="0"/>
              <a:t>6/9/2022</a:t>
            </a:fld>
            <a:endParaRPr lang="en-US"/>
          </a:p>
        </p:txBody>
      </p:sp>
      <p:sp>
        <p:nvSpPr>
          <p:cNvPr id="6" name="Footer Placeholder 5">
            <a:extLst>
              <a:ext uri="{FF2B5EF4-FFF2-40B4-BE49-F238E27FC236}">
                <a16:creationId xmlns:a16="http://schemas.microsoft.com/office/drawing/2014/main" id="{A9B0E7CF-FDCE-34D7-55FE-DADC8DA51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D8D86-F95A-013E-D0B4-5D04E8B86B47}"/>
              </a:ext>
            </a:extLst>
          </p:cNvPr>
          <p:cNvSpPr>
            <a:spLocks noGrp="1"/>
          </p:cNvSpPr>
          <p:nvPr>
            <p:ph type="sldNum" sz="quarter" idx="12"/>
          </p:nvPr>
        </p:nvSpPr>
        <p:spPr/>
        <p:txBody>
          <a:bodyPr/>
          <a:lstStyle/>
          <a:p>
            <a:fld id="{A9DC1E1F-2BCC-41D0-94A7-271B549733F6}" type="slidenum">
              <a:rPr lang="en-US" smtClean="0"/>
              <a:t>‹#›</a:t>
            </a:fld>
            <a:endParaRPr lang="en-US"/>
          </a:p>
        </p:txBody>
      </p:sp>
    </p:spTree>
    <p:extLst>
      <p:ext uri="{BB962C8B-B14F-4D97-AF65-F5344CB8AC3E}">
        <p14:creationId xmlns:p14="http://schemas.microsoft.com/office/powerpoint/2010/main" val="955667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BEDDD9-D3A8-80A9-BD75-587E0CE826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706D8C-5574-292F-BE69-0190D960E4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176E4-1402-B352-464C-0068076C2B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0F7CB-CE3E-47C2-ACBE-88E605D6B5F0}" type="datetimeFigureOut">
              <a:rPr lang="en-US" smtClean="0"/>
              <a:t>6/9/2022</a:t>
            </a:fld>
            <a:endParaRPr lang="en-US"/>
          </a:p>
        </p:txBody>
      </p:sp>
      <p:sp>
        <p:nvSpPr>
          <p:cNvPr id="5" name="Footer Placeholder 4">
            <a:extLst>
              <a:ext uri="{FF2B5EF4-FFF2-40B4-BE49-F238E27FC236}">
                <a16:creationId xmlns:a16="http://schemas.microsoft.com/office/drawing/2014/main" id="{9B6E7B56-D5E5-93AD-2A92-6FA6E33827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C2F455-B149-C2F5-EC23-AFE1B881BE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C1E1F-2BCC-41D0-94A7-271B549733F6}" type="slidenum">
              <a:rPr lang="en-US" smtClean="0"/>
              <a:t>‹#›</a:t>
            </a:fld>
            <a:endParaRPr lang="en-US"/>
          </a:p>
        </p:txBody>
      </p:sp>
    </p:spTree>
    <p:extLst>
      <p:ext uri="{BB962C8B-B14F-4D97-AF65-F5344CB8AC3E}">
        <p14:creationId xmlns:p14="http://schemas.microsoft.com/office/powerpoint/2010/main" val="4151160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2.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18/10/relationships/comments" Target="../comments/modernComment_10C_DF7CD84C.xml"/><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jpe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2.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6E25DE-F2C7-E5B8-FF01-3962A7C406E6}"/>
              </a:ext>
            </a:extLst>
          </p:cNvPr>
          <p:cNvSpPr/>
          <p:nvPr/>
        </p:nvSpPr>
        <p:spPr>
          <a:xfrm>
            <a:off x="1837673" y="5033609"/>
            <a:ext cx="8057861" cy="1176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rgbClr val="FF9900"/>
                </a:solidFill>
                <a:latin typeface="Abadi"/>
              </a:rPr>
              <a:t>Choice Neighborhoods Implementation</a:t>
            </a:r>
          </a:p>
          <a:p>
            <a:pPr algn="ctr"/>
            <a:r>
              <a:rPr lang="en-US" sz="3200">
                <a:solidFill>
                  <a:srgbClr val="FF9900"/>
                </a:solidFill>
                <a:latin typeface="Abadi"/>
              </a:rPr>
              <a:t>HUD Virtual Site Visit</a:t>
            </a:r>
          </a:p>
          <a:p>
            <a:pPr algn="ctr"/>
            <a:r>
              <a:rPr lang="en-US" sz="3200" dirty="0">
                <a:solidFill>
                  <a:srgbClr val="FF9900"/>
                </a:solidFill>
                <a:latin typeface="Abadi"/>
              </a:rPr>
              <a:t>June 13, 2022</a:t>
            </a:r>
          </a:p>
        </p:txBody>
      </p:sp>
      <p:pic>
        <p:nvPicPr>
          <p:cNvPr id="16" name="Picture 15" descr="A person and two children standing in front of a brick building&#10;&#10;Description automatically generated with medium confidence">
            <a:extLst>
              <a:ext uri="{FF2B5EF4-FFF2-40B4-BE49-F238E27FC236}">
                <a16:creationId xmlns:a16="http://schemas.microsoft.com/office/drawing/2014/main" id="{215A1C02-6F43-5D49-4AD6-518C106924F6}"/>
              </a:ext>
            </a:extLst>
          </p:cNvPr>
          <p:cNvPicPr>
            <a:picLocks noChangeAspect="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l="16622" r="16622"/>
          <a:stretch/>
        </p:blipFill>
        <p:spPr>
          <a:xfrm>
            <a:off x="0" y="0"/>
            <a:ext cx="3104329" cy="3104329"/>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95476240-4B54-5610-279E-42D0AF4F5B8F}"/>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l="26630" r="26630"/>
          <a:stretch/>
        </p:blipFill>
        <p:spPr>
          <a:xfrm>
            <a:off x="3104329" y="0"/>
            <a:ext cx="3104329" cy="3104329"/>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BEF3AD05-AA60-88CF-5606-A2B543DEECBB}"/>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t="16606" b="16606"/>
          <a:stretch/>
        </p:blipFill>
        <p:spPr>
          <a:xfrm>
            <a:off x="6208658" y="0"/>
            <a:ext cx="3104329" cy="3104329"/>
          </a:xfrm>
          <a:prstGeom prst="rect">
            <a:avLst/>
          </a:prstGeom>
          <a:ln>
            <a:noFill/>
          </a:ln>
          <a:effectLst>
            <a:outerShdw blurRad="292100" dist="139700" dir="2700000" algn="tl" rotWithShape="0">
              <a:srgbClr val="333333">
                <a:alpha val="65000"/>
              </a:srgbClr>
            </a:outerShdw>
          </a:effectLst>
        </p:spPr>
      </p:pic>
      <p:pic>
        <p:nvPicPr>
          <p:cNvPr id="11" name="Picture 10" descr="Logo, icon&#10;&#10;Description automatically generated">
            <a:extLst>
              <a:ext uri="{FF2B5EF4-FFF2-40B4-BE49-F238E27FC236}">
                <a16:creationId xmlns:a16="http://schemas.microsoft.com/office/drawing/2014/main" id="{9FF19141-854B-19FF-EF79-16381AF811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4440" y="1552163"/>
            <a:ext cx="3104329" cy="2863216"/>
          </a:xfrm>
          <a:prstGeom prst="rect">
            <a:avLst/>
          </a:prstGeom>
        </p:spPr>
      </p:pic>
      <p:pic>
        <p:nvPicPr>
          <p:cNvPr id="9" name="Picture 8">
            <a:extLst>
              <a:ext uri="{FF2B5EF4-FFF2-40B4-BE49-F238E27FC236}">
                <a16:creationId xmlns:a16="http://schemas.microsoft.com/office/drawing/2014/main" id="{D34B5E5B-7199-0648-DF7B-72AB317E67CB}"/>
              </a:ext>
            </a:extLst>
          </p:cNvPr>
          <p:cNvPicPr>
            <a:picLocks noChangeAspect="1"/>
          </p:cNvPicPr>
          <p:nvPr/>
        </p:nvPicPr>
        <p:blipFill rotWithShape="1">
          <a:blip r:embed="rId6">
            <a:duotone>
              <a:prstClr val="black"/>
              <a:srgbClr val="D78645">
                <a:tint val="45000"/>
                <a:satMod val="400000"/>
              </a:srgbClr>
            </a:duotone>
            <a:lum bright="20000"/>
          </a:blip>
          <a:srcRect l="14749" t="-105" r="38760" b="105"/>
          <a:stretch/>
        </p:blipFill>
        <p:spPr>
          <a:xfrm>
            <a:off x="9087673" y="-9527"/>
            <a:ext cx="3104329" cy="3113855"/>
          </a:xfrm>
          <a:prstGeom prst="rect">
            <a:avLst/>
          </a:prstGeom>
        </p:spPr>
      </p:pic>
    </p:spTree>
    <p:extLst>
      <p:ext uri="{BB962C8B-B14F-4D97-AF65-F5344CB8AC3E}">
        <p14:creationId xmlns:p14="http://schemas.microsoft.com/office/powerpoint/2010/main" val="3423263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ADD521-8B39-D42A-62CA-921291E17BD2}"/>
              </a:ext>
            </a:extLst>
          </p:cNvPr>
          <p:cNvSpPr/>
          <p:nvPr/>
        </p:nvSpPr>
        <p:spPr>
          <a:xfrm>
            <a:off x="0" y="0"/>
            <a:ext cx="12192000" cy="112179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B3B9-49A7-ACA9-FD72-11F2FA9A45EF}"/>
              </a:ext>
            </a:extLst>
          </p:cNvPr>
          <p:cNvSpPr>
            <a:spLocks noGrp="1"/>
          </p:cNvSpPr>
          <p:nvPr>
            <p:ph type="title"/>
          </p:nvPr>
        </p:nvSpPr>
        <p:spPr>
          <a:xfrm>
            <a:off x="413601" y="0"/>
            <a:ext cx="10515600" cy="1325563"/>
          </a:xfrm>
        </p:spPr>
        <p:txBody>
          <a:bodyPr/>
          <a:lstStyle/>
          <a:p>
            <a:r>
              <a:rPr lang="en-US" b="1">
                <a:solidFill>
                  <a:srgbClr val="000099"/>
                </a:solidFill>
                <a:latin typeface="Abadi" panose="020B0604020104020204" pitchFamily="34" charset="0"/>
              </a:rPr>
              <a:t>Values of 36N </a:t>
            </a:r>
          </a:p>
        </p:txBody>
      </p:sp>
      <p:sp>
        <p:nvSpPr>
          <p:cNvPr id="3" name="Content Placeholder 2">
            <a:extLst>
              <a:ext uri="{FF2B5EF4-FFF2-40B4-BE49-F238E27FC236}">
                <a16:creationId xmlns:a16="http://schemas.microsoft.com/office/drawing/2014/main" id="{AA57769E-0A1C-AF0D-F481-BE2BE38FB0AC}"/>
              </a:ext>
            </a:extLst>
          </p:cNvPr>
          <p:cNvSpPr>
            <a:spLocks noGrp="1"/>
          </p:cNvSpPr>
          <p:nvPr>
            <p:ph idx="1"/>
          </p:nvPr>
        </p:nvSpPr>
        <p:spPr>
          <a:xfrm>
            <a:off x="413601" y="1599381"/>
            <a:ext cx="10515600" cy="4351338"/>
          </a:xfrm>
        </p:spPr>
        <p:txBody>
          <a:bodyPr/>
          <a:lstStyle/>
          <a:p>
            <a:r>
              <a:rPr lang="en-US" dirty="0">
                <a:latin typeface="Abadi" panose="020B0604020104020204" pitchFamily="34" charset="0"/>
                <a:ea typeface="+mn-lt"/>
                <a:cs typeface="+mn-lt"/>
              </a:rPr>
              <a:t>Sustainable Mixed-Income Housing</a:t>
            </a:r>
          </a:p>
          <a:p>
            <a:r>
              <a:rPr lang="en-US" dirty="0">
                <a:latin typeface="Abadi" panose="020B0604020104020204" pitchFamily="34" charset="0"/>
                <a:ea typeface="+mn-lt"/>
                <a:cs typeface="+mn-lt"/>
              </a:rPr>
              <a:t>Strengthened and Expanded Community Assets </a:t>
            </a:r>
            <a:endParaRPr lang="en-US" dirty="0">
              <a:latin typeface="Abadi" panose="020B0604020104020204" pitchFamily="34" charset="0"/>
            </a:endParaRPr>
          </a:p>
          <a:p>
            <a:r>
              <a:rPr lang="en-US" dirty="0">
                <a:latin typeface="Abadi" panose="020B0604020104020204" pitchFamily="34" charset="0"/>
                <a:ea typeface="+mn-lt"/>
                <a:cs typeface="+mn-lt"/>
              </a:rPr>
              <a:t>Quality Education from Cradle to Career</a:t>
            </a:r>
            <a:endParaRPr lang="en-US" dirty="0">
              <a:latin typeface="Abadi" panose="020B0604020104020204" pitchFamily="34" charset="0"/>
            </a:endParaRPr>
          </a:p>
          <a:p>
            <a:r>
              <a:rPr lang="en-US" dirty="0">
                <a:latin typeface="Abadi" panose="020B0604020104020204" pitchFamily="34" charset="0"/>
                <a:ea typeface="+mn-lt"/>
                <a:cs typeface="+mn-lt"/>
              </a:rPr>
              <a:t>Viable Jobs and Employment Opportunities</a:t>
            </a:r>
            <a:endParaRPr lang="en-US" dirty="0">
              <a:latin typeface="Abadi" panose="020B0604020104020204" pitchFamily="34" charset="0"/>
            </a:endParaRPr>
          </a:p>
          <a:p>
            <a:r>
              <a:rPr lang="en-US" dirty="0">
                <a:latin typeface="Abadi" panose="020B0604020104020204" pitchFamily="34" charset="0"/>
                <a:ea typeface="+mn-lt"/>
                <a:cs typeface="+mn-lt"/>
              </a:rPr>
              <a:t>Quality Healthcare &amp; Healthy Living Options</a:t>
            </a:r>
            <a:endParaRPr lang="en-US" dirty="0">
              <a:latin typeface="Abadi" panose="020B0604020104020204" pitchFamily="34" charset="0"/>
            </a:endParaRPr>
          </a:p>
          <a:p>
            <a:r>
              <a:rPr lang="en-US" dirty="0">
                <a:latin typeface="Abadi" panose="020B0604020104020204" pitchFamily="34" charset="0"/>
                <a:ea typeface="+mn-lt"/>
                <a:cs typeface="+mn-lt"/>
              </a:rPr>
              <a:t>Improved Parks &amp; Open Spaces</a:t>
            </a:r>
            <a:endParaRPr lang="en-US" dirty="0">
              <a:latin typeface="Abadi" panose="020B0604020104020204" pitchFamily="34" charset="0"/>
            </a:endParaRPr>
          </a:p>
          <a:p>
            <a:r>
              <a:rPr lang="en-US" dirty="0">
                <a:latin typeface="Abadi" panose="020B0604020104020204" pitchFamily="34" charset="0"/>
                <a:ea typeface="+mn-lt"/>
                <a:cs typeface="+mn-lt"/>
              </a:rPr>
              <a:t>Improved Public Safety</a:t>
            </a:r>
            <a:endParaRPr lang="en-US" dirty="0">
              <a:latin typeface="Abadi" panose="020B0604020104020204" pitchFamily="34" charset="0"/>
            </a:endParaRPr>
          </a:p>
          <a:p>
            <a:endParaRPr lang="en-US" dirty="0">
              <a:latin typeface="Abadi" panose="020B0604020104020204" pitchFamily="34" charset="0"/>
            </a:endParaRPr>
          </a:p>
        </p:txBody>
      </p:sp>
      <p:pic>
        <p:nvPicPr>
          <p:cNvPr id="6" name="Picture 5" descr="Logo, icon&#10;&#10;Description automatically generated">
            <a:extLst>
              <a:ext uri="{FF2B5EF4-FFF2-40B4-BE49-F238E27FC236}">
                <a16:creationId xmlns:a16="http://schemas.microsoft.com/office/drawing/2014/main" id="{F78DABCF-6CBB-9569-3A35-00DBE7C6D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8472" y="536960"/>
            <a:ext cx="1268156" cy="1169659"/>
          </a:xfrm>
          <a:prstGeom prst="rect">
            <a:avLst/>
          </a:prstGeom>
        </p:spPr>
      </p:pic>
      <p:sp>
        <p:nvSpPr>
          <p:cNvPr id="7" name="Rectangle 6">
            <a:extLst>
              <a:ext uri="{FF2B5EF4-FFF2-40B4-BE49-F238E27FC236}">
                <a16:creationId xmlns:a16="http://schemas.microsoft.com/office/drawing/2014/main" id="{0D7F3FEC-4305-8583-85F7-58F8089CE432}"/>
              </a:ext>
            </a:extLst>
          </p:cNvPr>
          <p:cNvSpPr/>
          <p:nvPr/>
        </p:nvSpPr>
        <p:spPr>
          <a:xfrm>
            <a:off x="0" y="6636470"/>
            <a:ext cx="12192000" cy="22153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sitting in a room&#10;&#10;Description automatically generated with medium confidence">
            <a:extLst>
              <a:ext uri="{FF2B5EF4-FFF2-40B4-BE49-F238E27FC236}">
                <a16:creationId xmlns:a16="http://schemas.microsoft.com/office/drawing/2014/main" id="{B0D5F048-8D7B-A783-FC03-6F046E06A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8383" y="2754224"/>
            <a:ext cx="3779520" cy="2834640"/>
          </a:xfrm>
          <a:prstGeom prst="rect">
            <a:avLst/>
          </a:prstGeom>
        </p:spPr>
      </p:pic>
    </p:spTree>
    <p:extLst>
      <p:ext uri="{BB962C8B-B14F-4D97-AF65-F5344CB8AC3E}">
        <p14:creationId xmlns:p14="http://schemas.microsoft.com/office/powerpoint/2010/main" val="3351504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ADD521-8B39-D42A-62CA-921291E17BD2}"/>
              </a:ext>
            </a:extLst>
          </p:cNvPr>
          <p:cNvSpPr/>
          <p:nvPr/>
        </p:nvSpPr>
        <p:spPr>
          <a:xfrm>
            <a:off x="0" y="0"/>
            <a:ext cx="12192000" cy="112179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B3B9-49A7-ACA9-FD72-11F2FA9A45EF}"/>
              </a:ext>
            </a:extLst>
          </p:cNvPr>
          <p:cNvSpPr>
            <a:spLocks noGrp="1"/>
          </p:cNvSpPr>
          <p:nvPr>
            <p:ph type="title"/>
          </p:nvPr>
        </p:nvSpPr>
        <p:spPr>
          <a:xfrm>
            <a:off x="413601" y="0"/>
            <a:ext cx="10515600" cy="1325563"/>
          </a:xfrm>
        </p:spPr>
        <p:txBody>
          <a:bodyPr/>
          <a:lstStyle/>
          <a:p>
            <a:r>
              <a:rPr lang="en-US" b="1">
                <a:solidFill>
                  <a:srgbClr val="000099"/>
                </a:solidFill>
                <a:latin typeface="Abadi" panose="020B0604020104020204" pitchFamily="34" charset="0"/>
              </a:rPr>
              <a:t>Implementation Governance</a:t>
            </a:r>
          </a:p>
        </p:txBody>
      </p:sp>
      <p:sp>
        <p:nvSpPr>
          <p:cNvPr id="3" name="Content Placeholder 2">
            <a:extLst>
              <a:ext uri="{FF2B5EF4-FFF2-40B4-BE49-F238E27FC236}">
                <a16:creationId xmlns:a16="http://schemas.microsoft.com/office/drawing/2014/main" id="{AA57769E-0A1C-AF0D-F481-BE2BE38FB0AC}"/>
              </a:ext>
            </a:extLst>
          </p:cNvPr>
          <p:cNvSpPr>
            <a:spLocks noGrp="1"/>
          </p:cNvSpPr>
          <p:nvPr>
            <p:ph idx="1"/>
          </p:nvPr>
        </p:nvSpPr>
        <p:spPr>
          <a:xfrm>
            <a:off x="5214551" y="1599381"/>
            <a:ext cx="5714650" cy="4351338"/>
          </a:xfrm>
        </p:spPr>
        <p:txBody>
          <a:bodyPr vert="horz" lIns="91440" tIns="45720" rIns="91440" bIns="45720" rtlCol="0" anchor="t">
            <a:normAutofit fontScale="92500"/>
          </a:bodyPr>
          <a:lstStyle/>
          <a:p>
            <a:r>
              <a:rPr lang="en-US" b="1" dirty="0">
                <a:latin typeface="Abadi" panose="020B0604020104020204" pitchFamily="34" charset="0"/>
              </a:rPr>
              <a:t>Shared implementation vision:</a:t>
            </a:r>
          </a:p>
          <a:p>
            <a:pPr marL="0" indent="0">
              <a:buNone/>
            </a:pPr>
            <a:endParaRPr lang="en-US" sz="200" b="1" dirty="0">
              <a:latin typeface="Abadi" panose="020B0604020104020204" pitchFamily="34" charset="0"/>
            </a:endParaRPr>
          </a:p>
          <a:p>
            <a:pPr lvl="1"/>
            <a:r>
              <a:rPr lang="en-US" dirty="0">
                <a:latin typeface="Abadi" panose="020B0604020104020204" pitchFamily="34" charset="0"/>
                <a:ea typeface="+mn-lt"/>
                <a:cs typeface="+mn-lt"/>
              </a:rPr>
              <a:t>Strong, varied partners that leverage existing assets and meet the needs of the community</a:t>
            </a:r>
          </a:p>
          <a:p>
            <a:pPr marL="457200" lvl="1" indent="0">
              <a:buNone/>
            </a:pPr>
            <a:endParaRPr lang="en-US" sz="200" dirty="0">
              <a:latin typeface="Abadi" panose="020B0604020104020204" pitchFamily="34" charset="0"/>
            </a:endParaRPr>
          </a:p>
          <a:p>
            <a:pPr lvl="1"/>
            <a:r>
              <a:rPr lang="en-US" dirty="0">
                <a:latin typeface="Abadi" panose="020B0604020104020204" pitchFamily="34" charset="0"/>
                <a:ea typeface="+mn-lt"/>
                <a:cs typeface="+mn-lt"/>
              </a:rPr>
              <a:t>Community engagement that is inclusive of all residents in the target community</a:t>
            </a:r>
          </a:p>
          <a:p>
            <a:pPr marL="457200" lvl="1" indent="0">
              <a:buNone/>
            </a:pPr>
            <a:endParaRPr lang="en-US" sz="200" dirty="0">
              <a:latin typeface="Abadi" panose="020B0604020104020204" pitchFamily="34" charset="0"/>
              <a:ea typeface="+mn-lt"/>
              <a:cs typeface="+mn-lt"/>
            </a:endParaRPr>
          </a:p>
          <a:p>
            <a:pPr lvl="1"/>
            <a:r>
              <a:rPr lang="en-US" dirty="0">
                <a:latin typeface="Abadi" panose="020B0604020104020204" pitchFamily="34" charset="0"/>
                <a:ea typeface="+mn-lt"/>
                <a:cs typeface="+mn-lt"/>
              </a:rPr>
              <a:t>Close coordination with other community initiatives</a:t>
            </a:r>
          </a:p>
          <a:p>
            <a:pPr marL="457200" lvl="1" indent="0">
              <a:buNone/>
            </a:pPr>
            <a:endParaRPr lang="en-US" sz="200" dirty="0">
              <a:latin typeface="Abadi" panose="020B0604020104020204" pitchFamily="34" charset="0"/>
            </a:endParaRPr>
          </a:p>
          <a:p>
            <a:pPr lvl="1"/>
            <a:r>
              <a:rPr lang="en-US" dirty="0">
                <a:latin typeface="Abadi" panose="020B0604020104020204" pitchFamily="34" charset="0"/>
                <a:ea typeface="+mn-lt"/>
                <a:cs typeface="+mn-lt"/>
              </a:rPr>
              <a:t>Timely and consistent reporting</a:t>
            </a:r>
          </a:p>
          <a:p>
            <a:pPr marL="457200" lvl="1" indent="0">
              <a:buNone/>
            </a:pPr>
            <a:endParaRPr lang="en-US" sz="200" dirty="0">
              <a:latin typeface="Abadi" panose="020B0604020104020204" pitchFamily="34" charset="0"/>
              <a:ea typeface="+mn-lt"/>
              <a:cs typeface="+mn-lt"/>
            </a:endParaRPr>
          </a:p>
          <a:p>
            <a:pPr lvl="1"/>
            <a:r>
              <a:rPr lang="en-US" dirty="0">
                <a:latin typeface="Abadi" panose="020B0604020104020204" pitchFamily="34" charset="0"/>
                <a:ea typeface="+mn-lt"/>
                <a:cs typeface="+mn-lt"/>
              </a:rPr>
              <a:t>Strong, transparent accountability structure</a:t>
            </a:r>
            <a:endParaRPr lang="en-US" dirty="0">
              <a:latin typeface="Abadi" panose="020B0604020104020204" pitchFamily="34" charset="0"/>
            </a:endParaRPr>
          </a:p>
          <a:p>
            <a:endParaRPr lang="en-US" dirty="0"/>
          </a:p>
          <a:p>
            <a:pPr marL="0" indent="0">
              <a:buNone/>
            </a:pPr>
            <a:endParaRPr lang="en-US" dirty="0">
              <a:latin typeface="Abadi" panose="020B0604020104020204" pitchFamily="34" charset="0"/>
            </a:endParaRPr>
          </a:p>
        </p:txBody>
      </p:sp>
      <p:pic>
        <p:nvPicPr>
          <p:cNvPr id="6" name="Picture 5" descr="Logo, icon&#10;&#10;Description automatically generated">
            <a:extLst>
              <a:ext uri="{FF2B5EF4-FFF2-40B4-BE49-F238E27FC236}">
                <a16:creationId xmlns:a16="http://schemas.microsoft.com/office/drawing/2014/main" id="{F78DABCF-6CBB-9569-3A35-00DBE7C6D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8472" y="536960"/>
            <a:ext cx="1268156" cy="1169659"/>
          </a:xfrm>
          <a:prstGeom prst="rect">
            <a:avLst/>
          </a:prstGeom>
        </p:spPr>
      </p:pic>
      <p:sp>
        <p:nvSpPr>
          <p:cNvPr id="7" name="Rectangle 6">
            <a:extLst>
              <a:ext uri="{FF2B5EF4-FFF2-40B4-BE49-F238E27FC236}">
                <a16:creationId xmlns:a16="http://schemas.microsoft.com/office/drawing/2014/main" id="{0D7F3FEC-4305-8583-85F7-58F8089CE432}"/>
              </a:ext>
            </a:extLst>
          </p:cNvPr>
          <p:cNvSpPr/>
          <p:nvPr/>
        </p:nvSpPr>
        <p:spPr>
          <a:xfrm>
            <a:off x="0" y="6636470"/>
            <a:ext cx="12192000" cy="22153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Screenshot 2022-05-31 141027.jpg">
            <a:extLst>
              <a:ext uri="{FF2B5EF4-FFF2-40B4-BE49-F238E27FC236}">
                <a16:creationId xmlns:a16="http://schemas.microsoft.com/office/drawing/2014/main" id="{86D9365A-D39F-42BD-4992-24906BB52AAB}"/>
              </a:ext>
            </a:extLst>
          </p:cNvPr>
          <p:cNvPicPr>
            <a:picLocks noChangeAspect="1"/>
          </p:cNvPicPr>
          <p:nvPr/>
        </p:nvPicPr>
        <p:blipFill>
          <a:blip r:embed="rId4"/>
          <a:stretch>
            <a:fillRect/>
          </a:stretch>
        </p:blipFill>
        <p:spPr>
          <a:xfrm>
            <a:off x="486666" y="1228112"/>
            <a:ext cx="4041850" cy="5302036"/>
          </a:xfrm>
          <a:prstGeom prst="rect">
            <a:avLst/>
          </a:prstGeom>
        </p:spPr>
      </p:pic>
    </p:spTree>
    <p:extLst>
      <p:ext uri="{BB962C8B-B14F-4D97-AF65-F5344CB8AC3E}">
        <p14:creationId xmlns:p14="http://schemas.microsoft.com/office/powerpoint/2010/main" val="1905268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8CCC6-C76B-5976-F589-6A34AFD2E65C}"/>
              </a:ext>
            </a:extLst>
          </p:cNvPr>
          <p:cNvSpPr/>
          <p:nvPr/>
        </p:nvSpPr>
        <p:spPr>
          <a:xfrm>
            <a:off x="0" y="5255581"/>
            <a:ext cx="12188952" cy="160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Abadi" panose="020B0604020104020204" pitchFamily="34" charset="0"/>
            </a:endParaRPr>
          </a:p>
        </p:txBody>
      </p:sp>
      <p:sp>
        <p:nvSpPr>
          <p:cNvPr id="6" name="TextBox 5">
            <a:extLst>
              <a:ext uri="{FF2B5EF4-FFF2-40B4-BE49-F238E27FC236}">
                <a16:creationId xmlns:a16="http://schemas.microsoft.com/office/drawing/2014/main" id="{3C20A5DD-D2E4-8BD4-63EC-CB3E61353E37}"/>
              </a:ext>
            </a:extLst>
          </p:cNvPr>
          <p:cNvSpPr txBox="1"/>
          <p:nvPr/>
        </p:nvSpPr>
        <p:spPr>
          <a:xfrm>
            <a:off x="332868" y="5255581"/>
            <a:ext cx="11523216" cy="1477328"/>
          </a:xfrm>
          <a:prstGeom prst="rect">
            <a:avLst/>
          </a:prstGeom>
          <a:noFill/>
        </p:spPr>
        <p:txBody>
          <a:bodyPr wrap="square" lIns="91440" tIns="45720" rIns="91440" bIns="45720" rtlCol="0" anchor="t">
            <a:spAutoFit/>
          </a:bodyPr>
          <a:lstStyle/>
          <a:p>
            <a:r>
              <a:rPr lang="en-US" sz="6000" b="1" dirty="0">
                <a:solidFill>
                  <a:srgbClr val="000099"/>
                </a:solidFill>
                <a:latin typeface="Abadi" panose="020B0604020104020204" pitchFamily="34" charset="0"/>
                <a:cs typeface="Arial"/>
              </a:rPr>
              <a:t>Allison Thrower</a:t>
            </a:r>
          </a:p>
          <a:p>
            <a:r>
              <a:rPr lang="en-US" sz="3000" dirty="0">
                <a:solidFill>
                  <a:srgbClr val="000099"/>
                </a:solidFill>
                <a:latin typeface="Abadi" panose="020B0604020104020204" pitchFamily="34" charset="0"/>
                <a:cs typeface="Arial"/>
              </a:rPr>
              <a:t>Comanche Park Resident</a:t>
            </a:r>
          </a:p>
        </p:txBody>
      </p:sp>
      <p:pic>
        <p:nvPicPr>
          <p:cNvPr id="16" name="Picture 15" descr="A person and two children standing in front of a brick building&#10;&#10;Description automatically generated with medium confidence">
            <a:extLst>
              <a:ext uri="{FF2B5EF4-FFF2-40B4-BE49-F238E27FC236}">
                <a16:creationId xmlns:a16="http://schemas.microsoft.com/office/drawing/2014/main" id="{7D95760F-3FFE-9B21-E00D-C772EA483DDC}"/>
              </a:ext>
            </a:extLst>
          </p:cNvPr>
          <p:cNvPicPr>
            <a:picLocks noChangeAspect="1"/>
          </p:cNvPicPr>
          <p:nvPr/>
        </p:nvPicPr>
        <p:blipFill rotWithShape="1">
          <a:blip r:embed="rId3">
            <a:duotone>
              <a:prstClr val="black"/>
              <a:schemeClr val="accent1">
                <a:tint val="45000"/>
                <a:satMod val="400000"/>
              </a:schemeClr>
            </a:duotone>
            <a:alphaModFix amt="75000"/>
            <a:extLst>
              <a:ext uri="{28A0092B-C50C-407E-A947-70E740481C1C}">
                <a14:useLocalDpi xmlns:a14="http://schemas.microsoft.com/office/drawing/2010/main" val="0"/>
              </a:ext>
            </a:extLst>
          </a:blip>
          <a:srcRect l="35236" t="23366" r="33749"/>
          <a:stretch/>
        </p:blipFill>
        <p:spPr>
          <a:xfrm>
            <a:off x="-113883" y="0"/>
            <a:ext cx="3261674" cy="5255580"/>
          </a:xfrm>
          <a:prstGeom prst="rect">
            <a:avLst/>
          </a:prstGeom>
          <a:ln>
            <a:noFill/>
          </a:ln>
          <a:effectLst>
            <a:outerShdw blurRad="190500" algn="tl" rotWithShape="0">
              <a:srgbClr val="000000">
                <a:alpha val="70000"/>
              </a:srgbClr>
            </a:outerShdw>
          </a:effectLst>
        </p:spPr>
      </p:pic>
      <p:pic>
        <p:nvPicPr>
          <p:cNvPr id="18" name="Picture 17" descr="A person holding a person on a playground&#10;&#10;Description automatically generated with low confidence">
            <a:extLst>
              <a:ext uri="{FF2B5EF4-FFF2-40B4-BE49-F238E27FC236}">
                <a16:creationId xmlns:a16="http://schemas.microsoft.com/office/drawing/2014/main" id="{6B524961-F5EA-51DE-26A8-733726E50330}"/>
              </a:ext>
            </a:extLst>
          </p:cNvPr>
          <p:cNvPicPr>
            <a:picLocks noChangeAspect="1"/>
          </p:cNvPicPr>
          <p:nvPr/>
        </p:nvPicPr>
        <p:blipFill rotWithShape="1">
          <a:blip r:embed="rId4">
            <a:duotone>
              <a:prstClr val="black"/>
              <a:schemeClr val="accent4">
                <a:tint val="45000"/>
                <a:satMod val="400000"/>
              </a:schemeClr>
            </a:duotone>
            <a:alphaModFix amt="75000"/>
            <a:extLst>
              <a:ext uri="{28A0092B-C50C-407E-A947-70E740481C1C}">
                <a14:useLocalDpi xmlns:a14="http://schemas.microsoft.com/office/drawing/2010/main" val="0"/>
              </a:ext>
            </a:extLst>
          </a:blip>
          <a:srcRect l="15167" t="20067" r="15201" b="3299"/>
          <a:stretch/>
        </p:blipFill>
        <p:spPr>
          <a:xfrm>
            <a:off x="6295581" y="0"/>
            <a:ext cx="3261674" cy="5255580"/>
          </a:xfrm>
          <a:prstGeom prst="rect">
            <a:avLst/>
          </a:prstGeom>
          <a:ln>
            <a:noFill/>
          </a:ln>
          <a:effectLst>
            <a:outerShdw blurRad="190500" algn="tl" rotWithShape="0">
              <a:srgbClr val="000000">
                <a:alpha val="70000"/>
              </a:srgbClr>
            </a:outerShdw>
          </a:effectLst>
        </p:spPr>
      </p:pic>
      <p:pic>
        <p:nvPicPr>
          <p:cNvPr id="20" name="Picture 19" descr="A car parked in front of a building&#10;&#10;Description automatically generated with low confidence">
            <a:extLst>
              <a:ext uri="{FF2B5EF4-FFF2-40B4-BE49-F238E27FC236}">
                <a16:creationId xmlns:a16="http://schemas.microsoft.com/office/drawing/2014/main" id="{E3507221-2F24-AB2A-20FE-F0F444B31949}"/>
              </a:ext>
            </a:extLst>
          </p:cNvPr>
          <p:cNvPicPr>
            <a:picLocks noChangeAspect="1"/>
          </p:cNvPicPr>
          <p:nvPr/>
        </p:nvPicPr>
        <p:blipFill rotWithShape="1">
          <a:blip r:embed="rId5">
            <a:duotone>
              <a:prstClr val="black"/>
              <a:schemeClr val="accent6">
                <a:tint val="45000"/>
                <a:satMod val="400000"/>
              </a:schemeClr>
            </a:duotone>
            <a:alphaModFix amt="75000"/>
            <a:extLst>
              <a:ext uri="{28A0092B-C50C-407E-A947-70E740481C1C}">
                <a14:useLocalDpi xmlns:a14="http://schemas.microsoft.com/office/drawing/2010/main" val="0"/>
              </a:ext>
            </a:extLst>
          </a:blip>
          <a:srcRect l="33134" t="-12802" r="33134" b="11505"/>
          <a:stretch/>
        </p:blipFill>
        <p:spPr>
          <a:xfrm>
            <a:off x="3147791" y="-791852"/>
            <a:ext cx="3261674" cy="6047432"/>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89030503-7917-49F1-EAD2-2AFAF80B1A4E}"/>
              </a:ext>
            </a:extLst>
          </p:cNvPr>
          <p:cNvPicPr>
            <a:picLocks noChangeAspect="1"/>
          </p:cNvPicPr>
          <p:nvPr/>
        </p:nvPicPr>
        <p:blipFill rotWithShape="1">
          <a:blip r:embed="rId6">
            <a:duotone>
              <a:prstClr val="black"/>
              <a:srgbClr val="D78645">
                <a:tint val="45000"/>
                <a:satMod val="400000"/>
              </a:srgbClr>
            </a:duotone>
            <a:lum bright="20000"/>
            <a:alphaModFix amt="75000"/>
          </a:blip>
          <a:srcRect l="14749" t="-105" r="56468" b="105"/>
          <a:stretch/>
        </p:blipFill>
        <p:spPr>
          <a:xfrm>
            <a:off x="9557255" y="-23872"/>
            <a:ext cx="3258580" cy="5279452"/>
          </a:xfrm>
          <a:prstGeom prst="rect">
            <a:avLst/>
          </a:prstGeom>
          <a:ln>
            <a:noFill/>
          </a:ln>
          <a:effectLst>
            <a:outerShdw blurRad="190500" algn="tl" rotWithShape="0">
              <a:srgbClr val="000000">
                <a:alpha val="70000"/>
              </a:srgbClr>
            </a:outerShdw>
          </a:effectLst>
        </p:spPr>
      </p:pic>
      <p:cxnSp>
        <p:nvCxnSpPr>
          <p:cNvPr id="23" name="Straight Connector 22">
            <a:extLst>
              <a:ext uri="{FF2B5EF4-FFF2-40B4-BE49-F238E27FC236}">
                <a16:creationId xmlns:a16="http://schemas.microsoft.com/office/drawing/2014/main" id="{815A465C-D68D-7F94-C4DF-301F7E8249AD}"/>
              </a:ext>
            </a:extLst>
          </p:cNvPr>
          <p:cNvCxnSpPr/>
          <p:nvPr/>
        </p:nvCxnSpPr>
        <p:spPr>
          <a:xfrm>
            <a:off x="0" y="5265105"/>
            <a:ext cx="12192000" cy="0"/>
          </a:xfrm>
          <a:prstGeom prst="line">
            <a:avLst/>
          </a:prstGeom>
          <a:ln w="73025"/>
        </p:spPr>
        <p:style>
          <a:lnRef idx="1">
            <a:schemeClr val="accent4"/>
          </a:lnRef>
          <a:fillRef idx="0">
            <a:schemeClr val="accent4"/>
          </a:fillRef>
          <a:effectRef idx="0">
            <a:schemeClr val="accent4"/>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14F40410-F69A-2628-0D62-B489CB91B0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8725" y="4454371"/>
            <a:ext cx="1737359" cy="1602419"/>
          </a:xfrm>
          <a:prstGeom prst="rect">
            <a:avLst/>
          </a:prstGeom>
        </p:spPr>
      </p:pic>
    </p:spTree>
    <p:extLst>
      <p:ext uri="{BB962C8B-B14F-4D97-AF65-F5344CB8AC3E}">
        <p14:creationId xmlns:p14="http://schemas.microsoft.com/office/powerpoint/2010/main" val="1092837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8CCC6-C76B-5976-F589-6A34AFD2E65C}"/>
              </a:ext>
            </a:extLst>
          </p:cNvPr>
          <p:cNvSpPr/>
          <p:nvPr/>
        </p:nvSpPr>
        <p:spPr>
          <a:xfrm>
            <a:off x="0" y="5255581"/>
            <a:ext cx="12188952" cy="160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Abadi" panose="020B0604020104020204" pitchFamily="34" charset="0"/>
            </a:endParaRPr>
          </a:p>
        </p:txBody>
      </p:sp>
      <p:sp>
        <p:nvSpPr>
          <p:cNvPr id="6" name="TextBox 5">
            <a:extLst>
              <a:ext uri="{FF2B5EF4-FFF2-40B4-BE49-F238E27FC236}">
                <a16:creationId xmlns:a16="http://schemas.microsoft.com/office/drawing/2014/main" id="{3C20A5DD-D2E4-8BD4-63EC-CB3E61353E37}"/>
              </a:ext>
            </a:extLst>
          </p:cNvPr>
          <p:cNvSpPr txBox="1"/>
          <p:nvPr/>
        </p:nvSpPr>
        <p:spPr>
          <a:xfrm>
            <a:off x="332868" y="5255581"/>
            <a:ext cx="11523216" cy="1477328"/>
          </a:xfrm>
          <a:prstGeom prst="rect">
            <a:avLst/>
          </a:prstGeom>
          <a:noFill/>
        </p:spPr>
        <p:txBody>
          <a:bodyPr wrap="square" lIns="91440" tIns="45720" rIns="91440" bIns="45720" rtlCol="0" anchor="t">
            <a:spAutoFit/>
          </a:bodyPr>
          <a:lstStyle/>
          <a:p>
            <a:r>
              <a:rPr lang="en-US" sz="6000" b="1" dirty="0">
                <a:solidFill>
                  <a:srgbClr val="000099"/>
                </a:solidFill>
                <a:latin typeface="Abadi" panose="020B0604020104020204" pitchFamily="34" charset="0"/>
                <a:cs typeface="Arial"/>
              </a:rPr>
              <a:t>Our Commitment</a:t>
            </a:r>
          </a:p>
          <a:p>
            <a:r>
              <a:rPr lang="en-US" sz="3000" dirty="0">
                <a:solidFill>
                  <a:srgbClr val="000099"/>
                </a:solidFill>
                <a:latin typeface="Abadi" panose="020B0604020104020204" pitchFamily="34" charset="0"/>
                <a:cs typeface="Arial"/>
              </a:rPr>
              <a:t>Aaron Darden, Housing Authority of the City of Tulsa</a:t>
            </a:r>
          </a:p>
        </p:txBody>
      </p:sp>
      <p:cxnSp>
        <p:nvCxnSpPr>
          <p:cNvPr id="23" name="Straight Connector 22">
            <a:extLst>
              <a:ext uri="{FF2B5EF4-FFF2-40B4-BE49-F238E27FC236}">
                <a16:creationId xmlns:a16="http://schemas.microsoft.com/office/drawing/2014/main" id="{815A465C-D68D-7F94-C4DF-301F7E8249AD}"/>
              </a:ext>
            </a:extLst>
          </p:cNvPr>
          <p:cNvCxnSpPr/>
          <p:nvPr/>
        </p:nvCxnSpPr>
        <p:spPr>
          <a:xfrm>
            <a:off x="0" y="5265105"/>
            <a:ext cx="12192000" cy="0"/>
          </a:xfrm>
          <a:prstGeom prst="line">
            <a:avLst/>
          </a:prstGeom>
          <a:ln w="73025"/>
        </p:spPr>
        <p:style>
          <a:lnRef idx="1">
            <a:schemeClr val="accent4"/>
          </a:lnRef>
          <a:fillRef idx="0">
            <a:schemeClr val="accent4"/>
          </a:fillRef>
          <a:effectRef idx="0">
            <a:schemeClr val="accent4"/>
          </a:effectRef>
          <a:fontRef idx="minor">
            <a:schemeClr val="tx1"/>
          </a:fontRef>
        </p:style>
      </p:cxnSp>
      <p:pic>
        <p:nvPicPr>
          <p:cNvPr id="3" name="Picture 2" descr="A car parked in front of a building&#10;&#10;Description automatically generated with low confidence">
            <a:extLst>
              <a:ext uri="{FF2B5EF4-FFF2-40B4-BE49-F238E27FC236}">
                <a16:creationId xmlns:a16="http://schemas.microsoft.com/office/drawing/2014/main" id="{D25EEC79-CA0F-0DE4-47C1-466CFC80A84C}"/>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b="7998"/>
          <a:stretch/>
        </p:blipFill>
        <p:spPr>
          <a:xfrm>
            <a:off x="-1" y="-2101"/>
            <a:ext cx="12192001" cy="5257682"/>
          </a:xfrm>
          <a:prstGeom prst="rect">
            <a:avLst/>
          </a:prstGeom>
        </p:spPr>
      </p:pic>
      <p:pic>
        <p:nvPicPr>
          <p:cNvPr id="9" name="Picture 8" descr="Logo, icon&#10;&#10;Description automatically generated">
            <a:extLst>
              <a:ext uri="{FF2B5EF4-FFF2-40B4-BE49-F238E27FC236}">
                <a16:creationId xmlns:a16="http://schemas.microsoft.com/office/drawing/2014/main" id="{14F40410-F69A-2628-0D62-B489CB91B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2199" y="4584135"/>
            <a:ext cx="1591603" cy="1467983"/>
          </a:xfrm>
          <a:prstGeom prst="rect">
            <a:avLst/>
          </a:prstGeom>
        </p:spPr>
      </p:pic>
    </p:spTree>
    <p:extLst>
      <p:ext uri="{BB962C8B-B14F-4D97-AF65-F5344CB8AC3E}">
        <p14:creationId xmlns:p14="http://schemas.microsoft.com/office/powerpoint/2010/main" val="1037821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8CCC6-C76B-5976-F589-6A34AFD2E65C}"/>
              </a:ext>
            </a:extLst>
          </p:cNvPr>
          <p:cNvSpPr/>
          <p:nvPr/>
        </p:nvSpPr>
        <p:spPr>
          <a:xfrm>
            <a:off x="0" y="5255581"/>
            <a:ext cx="12188952" cy="160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Abadi" panose="020B0604020104020204" pitchFamily="34" charset="0"/>
            </a:endParaRPr>
          </a:p>
        </p:txBody>
      </p:sp>
      <p:sp>
        <p:nvSpPr>
          <p:cNvPr id="6" name="TextBox 5">
            <a:extLst>
              <a:ext uri="{FF2B5EF4-FFF2-40B4-BE49-F238E27FC236}">
                <a16:creationId xmlns:a16="http://schemas.microsoft.com/office/drawing/2014/main" id="{3C20A5DD-D2E4-8BD4-63EC-CB3E61353E37}"/>
              </a:ext>
            </a:extLst>
          </p:cNvPr>
          <p:cNvSpPr txBox="1"/>
          <p:nvPr/>
        </p:nvSpPr>
        <p:spPr>
          <a:xfrm>
            <a:off x="335916" y="5539600"/>
            <a:ext cx="11523216" cy="1015663"/>
          </a:xfrm>
          <a:prstGeom prst="rect">
            <a:avLst/>
          </a:prstGeom>
          <a:noFill/>
        </p:spPr>
        <p:txBody>
          <a:bodyPr wrap="square" lIns="91440" tIns="45720" rIns="91440" bIns="45720" rtlCol="0" anchor="t">
            <a:spAutoFit/>
          </a:bodyPr>
          <a:lstStyle/>
          <a:p>
            <a:r>
              <a:rPr lang="en-US" sz="6000" b="1" dirty="0">
                <a:solidFill>
                  <a:srgbClr val="000099"/>
                </a:solidFill>
                <a:latin typeface="Abadi" panose="020B0604020104020204" pitchFamily="34" charset="0"/>
                <a:cs typeface="Arial"/>
              </a:rPr>
              <a:t>Questions?</a:t>
            </a:r>
          </a:p>
        </p:txBody>
      </p:sp>
      <p:pic>
        <p:nvPicPr>
          <p:cNvPr id="16" name="Picture 15" descr="A person and two children standing in front of a brick building&#10;&#10;Description automatically generated with medium confidence">
            <a:extLst>
              <a:ext uri="{FF2B5EF4-FFF2-40B4-BE49-F238E27FC236}">
                <a16:creationId xmlns:a16="http://schemas.microsoft.com/office/drawing/2014/main" id="{7D95760F-3FFE-9B21-E00D-C772EA483DDC}"/>
              </a:ext>
            </a:extLst>
          </p:cNvPr>
          <p:cNvPicPr>
            <a:picLocks noChangeAspect="1"/>
          </p:cNvPicPr>
          <p:nvPr/>
        </p:nvPicPr>
        <p:blipFill rotWithShape="1">
          <a:blip r:embed="rId2">
            <a:duotone>
              <a:prstClr val="black"/>
              <a:schemeClr val="accent1">
                <a:tint val="45000"/>
                <a:satMod val="400000"/>
              </a:schemeClr>
            </a:duotone>
            <a:alphaModFix amt="75000"/>
            <a:extLst>
              <a:ext uri="{28A0092B-C50C-407E-A947-70E740481C1C}">
                <a14:useLocalDpi xmlns:a14="http://schemas.microsoft.com/office/drawing/2010/main" val="0"/>
              </a:ext>
            </a:extLst>
          </a:blip>
          <a:srcRect l="35236" t="23366" r="33749"/>
          <a:stretch/>
        </p:blipFill>
        <p:spPr>
          <a:xfrm>
            <a:off x="-113883" y="0"/>
            <a:ext cx="3261674" cy="5255580"/>
          </a:xfrm>
          <a:prstGeom prst="rect">
            <a:avLst/>
          </a:prstGeom>
          <a:ln>
            <a:noFill/>
          </a:ln>
          <a:effectLst>
            <a:outerShdw blurRad="190500" algn="tl" rotWithShape="0">
              <a:srgbClr val="000000">
                <a:alpha val="70000"/>
              </a:srgbClr>
            </a:outerShdw>
          </a:effectLst>
        </p:spPr>
      </p:pic>
      <p:pic>
        <p:nvPicPr>
          <p:cNvPr id="18" name="Picture 17" descr="A person holding a person on a playground&#10;&#10;Description automatically generated with low confidence">
            <a:extLst>
              <a:ext uri="{FF2B5EF4-FFF2-40B4-BE49-F238E27FC236}">
                <a16:creationId xmlns:a16="http://schemas.microsoft.com/office/drawing/2014/main" id="{6B524961-F5EA-51DE-26A8-733726E50330}"/>
              </a:ext>
            </a:extLst>
          </p:cNvPr>
          <p:cNvPicPr>
            <a:picLocks noChangeAspect="1"/>
          </p:cNvPicPr>
          <p:nvPr/>
        </p:nvPicPr>
        <p:blipFill rotWithShape="1">
          <a:blip r:embed="rId3">
            <a:duotone>
              <a:prstClr val="black"/>
              <a:schemeClr val="accent4">
                <a:tint val="45000"/>
                <a:satMod val="400000"/>
              </a:schemeClr>
            </a:duotone>
            <a:alphaModFix amt="75000"/>
            <a:extLst>
              <a:ext uri="{28A0092B-C50C-407E-A947-70E740481C1C}">
                <a14:useLocalDpi xmlns:a14="http://schemas.microsoft.com/office/drawing/2010/main" val="0"/>
              </a:ext>
            </a:extLst>
          </a:blip>
          <a:srcRect l="15167" t="20067" r="15201" b="3299"/>
          <a:stretch/>
        </p:blipFill>
        <p:spPr>
          <a:xfrm>
            <a:off x="6295581" y="0"/>
            <a:ext cx="3261674" cy="5255580"/>
          </a:xfrm>
          <a:prstGeom prst="rect">
            <a:avLst/>
          </a:prstGeom>
          <a:ln>
            <a:noFill/>
          </a:ln>
          <a:effectLst>
            <a:outerShdw blurRad="190500" algn="tl" rotWithShape="0">
              <a:srgbClr val="000000">
                <a:alpha val="70000"/>
              </a:srgbClr>
            </a:outerShdw>
          </a:effectLst>
        </p:spPr>
      </p:pic>
      <p:pic>
        <p:nvPicPr>
          <p:cNvPr id="20" name="Picture 19" descr="A car parked in front of a building&#10;&#10;Description automatically generated with low confidence">
            <a:extLst>
              <a:ext uri="{FF2B5EF4-FFF2-40B4-BE49-F238E27FC236}">
                <a16:creationId xmlns:a16="http://schemas.microsoft.com/office/drawing/2014/main" id="{E3507221-2F24-AB2A-20FE-F0F444B31949}"/>
              </a:ext>
            </a:extLst>
          </p:cNvPr>
          <p:cNvPicPr>
            <a:picLocks noChangeAspect="1"/>
          </p:cNvPicPr>
          <p:nvPr/>
        </p:nvPicPr>
        <p:blipFill rotWithShape="1">
          <a:blip r:embed="rId4">
            <a:duotone>
              <a:prstClr val="black"/>
              <a:schemeClr val="accent6">
                <a:tint val="45000"/>
                <a:satMod val="400000"/>
              </a:schemeClr>
            </a:duotone>
            <a:alphaModFix amt="75000"/>
            <a:extLst>
              <a:ext uri="{28A0092B-C50C-407E-A947-70E740481C1C}">
                <a14:useLocalDpi xmlns:a14="http://schemas.microsoft.com/office/drawing/2010/main" val="0"/>
              </a:ext>
            </a:extLst>
          </a:blip>
          <a:srcRect l="33134" t="-12802" r="33134" b="11505"/>
          <a:stretch/>
        </p:blipFill>
        <p:spPr>
          <a:xfrm>
            <a:off x="3147791" y="-791852"/>
            <a:ext cx="3261674" cy="6047432"/>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89030503-7917-49F1-EAD2-2AFAF80B1A4E}"/>
              </a:ext>
            </a:extLst>
          </p:cNvPr>
          <p:cNvPicPr>
            <a:picLocks noChangeAspect="1"/>
          </p:cNvPicPr>
          <p:nvPr/>
        </p:nvPicPr>
        <p:blipFill rotWithShape="1">
          <a:blip r:embed="rId5">
            <a:duotone>
              <a:prstClr val="black"/>
              <a:srgbClr val="D78645">
                <a:tint val="45000"/>
                <a:satMod val="400000"/>
              </a:srgbClr>
            </a:duotone>
            <a:lum bright="20000"/>
            <a:alphaModFix amt="75000"/>
          </a:blip>
          <a:srcRect l="14749" t="-105" r="56468" b="105"/>
          <a:stretch/>
        </p:blipFill>
        <p:spPr>
          <a:xfrm>
            <a:off x="9557255" y="-23872"/>
            <a:ext cx="3258580" cy="5279452"/>
          </a:xfrm>
          <a:prstGeom prst="rect">
            <a:avLst/>
          </a:prstGeom>
          <a:ln>
            <a:noFill/>
          </a:ln>
          <a:effectLst>
            <a:outerShdw blurRad="190500" algn="tl" rotWithShape="0">
              <a:srgbClr val="000000">
                <a:alpha val="70000"/>
              </a:srgbClr>
            </a:outerShdw>
          </a:effectLst>
        </p:spPr>
      </p:pic>
      <p:cxnSp>
        <p:nvCxnSpPr>
          <p:cNvPr id="23" name="Straight Connector 22">
            <a:extLst>
              <a:ext uri="{FF2B5EF4-FFF2-40B4-BE49-F238E27FC236}">
                <a16:creationId xmlns:a16="http://schemas.microsoft.com/office/drawing/2014/main" id="{815A465C-D68D-7F94-C4DF-301F7E8249AD}"/>
              </a:ext>
            </a:extLst>
          </p:cNvPr>
          <p:cNvCxnSpPr/>
          <p:nvPr/>
        </p:nvCxnSpPr>
        <p:spPr>
          <a:xfrm>
            <a:off x="0" y="5265105"/>
            <a:ext cx="12192000" cy="0"/>
          </a:xfrm>
          <a:prstGeom prst="line">
            <a:avLst/>
          </a:prstGeom>
          <a:ln w="73025"/>
        </p:spPr>
        <p:style>
          <a:lnRef idx="1">
            <a:schemeClr val="accent4"/>
          </a:lnRef>
          <a:fillRef idx="0">
            <a:schemeClr val="accent4"/>
          </a:fillRef>
          <a:effectRef idx="0">
            <a:schemeClr val="accent4"/>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14F40410-F69A-2628-0D62-B489CB91B0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8725" y="4454371"/>
            <a:ext cx="1737359" cy="1602419"/>
          </a:xfrm>
          <a:prstGeom prst="rect">
            <a:avLst/>
          </a:prstGeom>
        </p:spPr>
      </p:pic>
    </p:spTree>
    <p:extLst>
      <p:ext uri="{BB962C8B-B14F-4D97-AF65-F5344CB8AC3E}">
        <p14:creationId xmlns:p14="http://schemas.microsoft.com/office/powerpoint/2010/main" val="3032168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8CCC6-C76B-5976-F589-6A34AFD2E65C}"/>
              </a:ext>
            </a:extLst>
          </p:cNvPr>
          <p:cNvSpPr/>
          <p:nvPr/>
        </p:nvSpPr>
        <p:spPr>
          <a:xfrm>
            <a:off x="0" y="5255581"/>
            <a:ext cx="12188952" cy="160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Abadi" panose="020B0604020104020204" pitchFamily="34" charset="0"/>
            </a:endParaRPr>
          </a:p>
        </p:txBody>
      </p:sp>
      <p:sp>
        <p:nvSpPr>
          <p:cNvPr id="6" name="TextBox 5">
            <a:extLst>
              <a:ext uri="{FF2B5EF4-FFF2-40B4-BE49-F238E27FC236}">
                <a16:creationId xmlns:a16="http://schemas.microsoft.com/office/drawing/2014/main" id="{3C20A5DD-D2E4-8BD4-63EC-CB3E61353E37}"/>
              </a:ext>
            </a:extLst>
          </p:cNvPr>
          <p:cNvSpPr txBox="1"/>
          <p:nvPr/>
        </p:nvSpPr>
        <p:spPr>
          <a:xfrm>
            <a:off x="332868" y="5255581"/>
            <a:ext cx="11523216" cy="1477328"/>
          </a:xfrm>
          <a:prstGeom prst="rect">
            <a:avLst/>
          </a:prstGeom>
          <a:noFill/>
        </p:spPr>
        <p:txBody>
          <a:bodyPr wrap="square" lIns="91440" tIns="45720" rIns="91440" bIns="45720" rtlCol="0" anchor="t">
            <a:spAutoFit/>
          </a:bodyPr>
          <a:lstStyle/>
          <a:p>
            <a:r>
              <a:rPr lang="en-US" sz="6000" b="1" dirty="0">
                <a:solidFill>
                  <a:srgbClr val="000099"/>
                </a:solidFill>
                <a:latin typeface="Abadi" panose="020B0604020104020204" pitchFamily="34" charset="0"/>
                <a:cs typeface="Arial"/>
              </a:rPr>
              <a:t>Welcome &amp; Introductions</a:t>
            </a:r>
          </a:p>
          <a:p>
            <a:r>
              <a:rPr lang="en-US" sz="3000" dirty="0">
                <a:solidFill>
                  <a:srgbClr val="000099"/>
                </a:solidFill>
                <a:latin typeface="Abadi" panose="020B0604020104020204" pitchFamily="34" charset="0"/>
                <a:cs typeface="Arial"/>
              </a:rPr>
              <a:t>Mayor G.T. Bynum, Aaron Darden</a:t>
            </a:r>
          </a:p>
        </p:txBody>
      </p:sp>
      <p:pic>
        <p:nvPicPr>
          <p:cNvPr id="16" name="Picture 15" descr="A person and two children standing in front of a brick building&#10;&#10;Description automatically generated with medium confidence">
            <a:extLst>
              <a:ext uri="{FF2B5EF4-FFF2-40B4-BE49-F238E27FC236}">
                <a16:creationId xmlns:a16="http://schemas.microsoft.com/office/drawing/2014/main" id="{7D95760F-3FFE-9B21-E00D-C772EA483DDC}"/>
              </a:ext>
            </a:extLst>
          </p:cNvPr>
          <p:cNvPicPr>
            <a:picLocks noChangeAspect="1"/>
          </p:cNvPicPr>
          <p:nvPr/>
        </p:nvPicPr>
        <p:blipFill rotWithShape="1">
          <a:blip r:embed="rId2">
            <a:duotone>
              <a:prstClr val="black"/>
              <a:schemeClr val="accent1">
                <a:tint val="45000"/>
                <a:satMod val="400000"/>
              </a:schemeClr>
            </a:duotone>
            <a:alphaModFix amt="75000"/>
            <a:extLst>
              <a:ext uri="{28A0092B-C50C-407E-A947-70E740481C1C}">
                <a14:useLocalDpi xmlns:a14="http://schemas.microsoft.com/office/drawing/2010/main" val="0"/>
              </a:ext>
            </a:extLst>
          </a:blip>
          <a:srcRect l="35236" t="23366" r="33749"/>
          <a:stretch/>
        </p:blipFill>
        <p:spPr>
          <a:xfrm>
            <a:off x="-113883" y="0"/>
            <a:ext cx="3261674" cy="5255580"/>
          </a:xfrm>
          <a:prstGeom prst="rect">
            <a:avLst/>
          </a:prstGeom>
          <a:ln>
            <a:noFill/>
          </a:ln>
          <a:effectLst>
            <a:outerShdw blurRad="190500" algn="tl" rotWithShape="0">
              <a:srgbClr val="000000">
                <a:alpha val="70000"/>
              </a:srgbClr>
            </a:outerShdw>
          </a:effectLst>
        </p:spPr>
      </p:pic>
      <p:pic>
        <p:nvPicPr>
          <p:cNvPr id="18" name="Picture 17" descr="A person holding a person on a playground&#10;&#10;Description automatically generated with low confidence">
            <a:extLst>
              <a:ext uri="{FF2B5EF4-FFF2-40B4-BE49-F238E27FC236}">
                <a16:creationId xmlns:a16="http://schemas.microsoft.com/office/drawing/2014/main" id="{6B524961-F5EA-51DE-26A8-733726E50330}"/>
              </a:ext>
            </a:extLst>
          </p:cNvPr>
          <p:cNvPicPr>
            <a:picLocks noChangeAspect="1"/>
          </p:cNvPicPr>
          <p:nvPr/>
        </p:nvPicPr>
        <p:blipFill rotWithShape="1">
          <a:blip r:embed="rId3">
            <a:duotone>
              <a:prstClr val="black"/>
              <a:schemeClr val="accent4">
                <a:tint val="45000"/>
                <a:satMod val="400000"/>
              </a:schemeClr>
            </a:duotone>
            <a:alphaModFix amt="75000"/>
            <a:extLst>
              <a:ext uri="{28A0092B-C50C-407E-A947-70E740481C1C}">
                <a14:useLocalDpi xmlns:a14="http://schemas.microsoft.com/office/drawing/2010/main" val="0"/>
              </a:ext>
            </a:extLst>
          </a:blip>
          <a:srcRect l="15167" t="20067" r="15201" b="3299"/>
          <a:stretch/>
        </p:blipFill>
        <p:spPr>
          <a:xfrm>
            <a:off x="6295581" y="0"/>
            <a:ext cx="3261674" cy="5255580"/>
          </a:xfrm>
          <a:prstGeom prst="rect">
            <a:avLst/>
          </a:prstGeom>
          <a:ln>
            <a:noFill/>
          </a:ln>
          <a:effectLst>
            <a:outerShdw blurRad="190500" algn="tl" rotWithShape="0">
              <a:srgbClr val="000000">
                <a:alpha val="70000"/>
              </a:srgbClr>
            </a:outerShdw>
          </a:effectLst>
        </p:spPr>
      </p:pic>
      <p:pic>
        <p:nvPicPr>
          <p:cNvPr id="20" name="Picture 19" descr="A car parked in front of a building&#10;&#10;Description automatically generated with low confidence">
            <a:extLst>
              <a:ext uri="{FF2B5EF4-FFF2-40B4-BE49-F238E27FC236}">
                <a16:creationId xmlns:a16="http://schemas.microsoft.com/office/drawing/2014/main" id="{E3507221-2F24-AB2A-20FE-F0F444B31949}"/>
              </a:ext>
            </a:extLst>
          </p:cNvPr>
          <p:cNvPicPr>
            <a:picLocks noChangeAspect="1"/>
          </p:cNvPicPr>
          <p:nvPr/>
        </p:nvPicPr>
        <p:blipFill rotWithShape="1">
          <a:blip r:embed="rId4">
            <a:duotone>
              <a:prstClr val="black"/>
              <a:schemeClr val="accent6">
                <a:tint val="45000"/>
                <a:satMod val="400000"/>
              </a:schemeClr>
            </a:duotone>
            <a:alphaModFix amt="75000"/>
            <a:extLst>
              <a:ext uri="{28A0092B-C50C-407E-A947-70E740481C1C}">
                <a14:useLocalDpi xmlns:a14="http://schemas.microsoft.com/office/drawing/2010/main" val="0"/>
              </a:ext>
            </a:extLst>
          </a:blip>
          <a:srcRect l="33134" t="-12802" r="33134" b="11505"/>
          <a:stretch/>
        </p:blipFill>
        <p:spPr>
          <a:xfrm>
            <a:off x="3147791" y="-791852"/>
            <a:ext cx="3261674" cy="6047432"/>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89030503-7917-49F1-EAD2-2AFAF80B1A4E}"/>
              </a:ext>
            </a:extLst>
          </p:cNvPr>
          <p:cNvPicPr>
            <a:picLocks noChangeAspect="1"/>
          </p:cNvPicPr>
          <p:nvPr/>
        </p:nvPicPr>
        <p:blipFill rotWithShape="1">
          <a:blip r:embed="rId5">
            <a:duotone>
              <a:prstClr val="black"/>
              <a:srgbClr val="D78645">
                <a:tint val="45000"/>
                <a:satMod val="400000"/>
              </a:srgbClr>
            </a:duotone>
            <a:lum bright="20000"/>
            <a:alphaModFix amt="75000"/>
          </a:blip>
          <a:srcRect l="14749" t="-105" r="56468" b="105"/>
          <a:stretch/>
        </p:blipFill>
        <p:spPr>
          <a:xfrm>
            <a:off x="9557255" y="-23872"/>
            <a:ext cx="3258580" cy="5279452"/>
          </a:xfrm>
          <a:prstGeom prst="rect">
            <a:avLst/>
          </a:prstGeom>
          <a:ln>
            <a:noFill/>
          </a:ln>
          <a:effectLst>
            <a:outerShdw blurRad="190500" algn="tl" rotWithShape="0">
              <a:srgbClr val="000000">
                <a:alpha val="70000"/>
              </a:srgbClr>
            </a:outerShdw>
          </a:effectLst>
        </p:spPr>
      </p:pic>
      <p:cxnSp>
        <p:nvCxnSpPr>
          <p:cNvPr id="23" name="Straight Connector 22">
            <a:extLst>
              <a:ext uri="{FF2B5EF4-FFF2-40B4-BE49-F238E27FC236}">
                <a16:creationId xmlns:a16="http://schemas.microsoft.com/office/drawing/2014/main" id="{815A465C-D68D-7F94-C4DF-301F7E8249AD}"/>
              </a:ext>
            </a:extLst>
          </p:cNvPr>
          <p:cNvCxnSpPr/>
          <p:nvPr/>
        </p:nvCxnSpPr>
        <p:spPr>
          <a:xfrm>
            <a:off x="0" y="5265105"/>
            <a:ext cx="12192000" cy="0"/>
          </a:xfrm>
          <a:prstGeom prst="line">
            <a:avLst/>
          </a:prstGeom>
          <a:ln w="73025"/>
        </p:spPr>
        <p:style>
          <a:lnRef idx="1">
            <a:schemeClr val="accent4"/>
          </a:lnRef>
          <a:fillRef idx="0">
            <a:schemeClr val="accent4"/>
          </a:fillRef>
          <a:effectRef idx="0">
            <a:schemeClr val="accent4"/>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14F40410-F69A-2628-0D62-B489CB91B0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8725" y="4454371"/>
            <a:ext cx="1737359" cy="1602419"/>
          </a:xfrm>
          <a:prstGeom prst="rect">
            <a:avLst/>
          </a:prstGeom>
        </p:spPr>
      </p:pic>
    </p:spTree>
    <p:extLst>
      <p:ext uri="{BB962C8B-B14F-4D97-AF65-F5344CB8AC3E}">
        <p14:creationId xmlns:p14="http://schemas.microsoft.com/office/powerpoint/2010/main" val="2998313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ADD521-8B39-D42A-62CA-921291E17BD2}"/>
              </a:ext>
            </a:extLst>
          </p:cNvPr>
          <p:cNvSpPr/>
          <p:nvPr/>
        </p:nvSpPr>
        <p:spPr>
          <a:xfrm>
            <a:off x="0" y="0"/>
            <a:ext cx="12192000" cy="112179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B3B9-49A7-ACA9-FD72-11F2FA9A45EF}"/>
              </a:ext>
            </a:extLst>
          </p:cNvPr>
          <p:cNvSpPr>
            <a:spLocks noGrp="1"/>
          </p:cNvSpPr>
          <p:nvPr>
            <p:ph type="title"/>
          </p:nvPr>
        </p:nvSpPr>
        <p:spPr>
          <a:xfrm>
            <a:off x="413601" y="0"/>
            <a:ext cx="10515600" cy="1325563"/>
          </a:xfrm>
        </p:spPr>
        <p:txBody>
          <a:bodyPr/>
          <a:lstStyle/>
          <a:p>
            <a:r>
              <a:rPr lang="en-US" b="1">
                <a:solidFill>
                  <a:srgbClr val="000099"/>
                </a:solidFill>
                <a:latin typeface="Abadi" panose="020B0604020104020204" pitchFamily="34" charset="0"/>
              </a:rPr>
              <a:t>Implementation Team</a:t>
            </a:r>
          </a:p>
        </p:txBody>
      </p:sp>
      <p:pic>
        <p:nvPicPr>
          <p:cNvPr id="6" name="Picture 5" descr="Logo, icon&#10;&#10;Description automatically generated">
            <a:extLst>
              <a:ext uri="{FF2B5EF4-FFF2-40B4-BE49-F238E27FC236}">
                <a16:creationId xmlns:a16="http://schemas.microsoft.com/office/drawing/2014/main" id="{F78DABCF-6CBB-9569-3A35-00DBE7C6D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8472" y="536960"/>
            <a:ext cx="1268156" cy="1169659"/>
          </a:xfrm>
          <a:prstGeom prst="rect">
            <a:avLst/>
          </a:prstGeom>
        </p:spPr>
      </p:pic>
      <p:sp>
        <p:nvSpPr>
          <p:cNvPr id="7" name="Rectangle 6">
            <a:extLst>
              <a:ext uri="{FF2B5EF4-FFF2-40B4-BE49-F238E27FC236}">
                <a16:creationId xmlns:a16="http://schemas.microsoft.com/office/drawing/2014/main" id="{0D7F3FEC-4305-8583-85F7-58F8089CE432}"/>
              </a:ext>
            </a:extLst>
          </p:cNvPr>
          <p:cNvSpPr/>
          <p:nvPr/>
        </p:nvSpPr>
        <p:spPr>
          <a:xfrm>
            <a:off x="0" y="6636470"/>
            <a:ext cx="12192000" cy="22153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3">
            <a:extLst>
              <a:ext uri="{FF2B5EF4-FFF2-40B4-BE49-F238E27FC236}">
                <a16:creationId xmlns:a16="http://schemas.microsoft.com/office/drawing/2014/main" id="{0C567433-155B-F389-0694-0BDC2EE2A540}"/>
              </a:ext>
            </a:extLst>
          </p:cNvPr>
          <p:cNvPicPr>
            <a:picLocks noChangeAspect="1"/>
          </p:cNvPicPr>
          <p:nvPr/>
        </p:nvPicPr>
        <p:blipFill rotWithShape="1">
          <a:blip r:embed="rId5">
            <a:extLst>
              <a:ext uri="{28A0092B-C50C-407E-A947-70E740481C1C}">
                <a14:useLocalDpi xmlns:a14="http://schemas.microsoft.com/office/drawing/2010/main" val="0"/>
              </a:ext>
            </a:extLst>
          </a:blip>
          <a:srcRect b="70473"/>
          <a:stretch/>
        </p:blipFill>
        <p:spPr>
          <a:xfrm>
            <a:off x="3033356" y="1323250"/>
            <a:ext cx="5635336" cy="2223836"/>
          </a:xfrm>
          <a:prstGeom prst="rect">
            <a:avLst/>
          </a:prstGeom>
        </p:spPr>
      </p:pic>
      <p:grpSp>
        <p:nvGrpSpPr>
          <p:cNvPr id="3" name="Group 2">
            <a:extLst>
              <a:ext uri="{FF2B5EF4-FFF2-40B4-BE49-F238E27FC236}">
                <a16:creationId xmlns:a16="http://schemas.microsoft.com/office/drawing/2014/main" id="{4BDB00F1-D2AD-0D64-DA5D-ABA2AEA1FB85}"/>
              </a:ext>
            </a:extLst>
          </p:cNvPr>
          <p:cNvGrpSpPr/>
          <p:nvPr/>
        </p:nvGrpSpPr>
        <p:grpSpPr>
          <a:xfrm>
            <a:off x="949295" y="3675840"/>
            <a:ext cx="2866863" cy="2659379"/>
            <a:chOff x="949295" y="3675840"/>
            <a:chExt cx="2866863" cy="2659379"/>
          </a:xfrm>
        </p:grpSpPr>
        <p:sp>
          <p:nvSpPr>
            <p:cNvPr id="11" name="Rectangle 10">
              <a:extLst>
                <a:ext uri="{FF2B5EF4-FFF2-40B4-BE49-F238E27FC236}">
                  <a16:creationId xmlns:a16="http://schemas.microsoft.com/office/drawing/2014/main" id="{70422438-A72C-6E62-E2A0-FF693BEE93A9}"/>
                </a:ext>
              </a:extLst>
            </p:cNvPr>
            <p:cNvSpPr/>
            <p:nvPr/>
          </p:nvSpPr>
          <p:spPr>
            <a:xfrm>
              <a:off x="949295" y="3675840"/>
              <a:ext cx="2866863" cy="2659379"/>
            </a:xfrm>
            <a:prstGeom prst="rect">
              <a:avLst/>
            </a:prstGeom>
            <a:solidFill>
              <a:srgbClr val="DCD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5C23DBE-D78A-3387-AD5E-F15EF5A7D29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5556" b="88889" l="20000" r="80889">
                          <a14:foregroundMark x1="35556" y1="44000" x2="65778" y2="42222"/>
                        </a14:backgroundRemoval>
                      </a14:imgEffect>
                    </a14:imgLayer>
                  </a14:imgProps>
                </a:ext>
                <a:ext uri="{28A0092B-C50C-407E-A947-70E740481C1C}">
                  <a14:useLocalDpi xmlns:a14="http://schemas.microsoft.com/office/drawing/2010/main" val="0"/>
                </a:ext>
              </a:extLst>
            </a:blip>
            <a:srcRect l="17778" t="14000" r="18000" b="14666"/>
            <a:stretch/>
          </p:blipFill>
          <p:spPr>
            <a:xfrm>
              <a:off x="1633023" y="3761728"/>
              <a:ext cx="1501611" cy="1667881"/>
            </a:xfrm>
            <a:prstGeom prst="rect">
              <a:avLst/>
            </a:prstGeom>
          </p:spPr>
        </p:pic>
        <p:pic>
          <p:nvPicPr>
            <p:cNvPr id="13" name="Picture 12">
              <a:extLst>
                <a:ext uri="{FF2B5EF4-FFF2-40B4-BE49-F238E27FC236}">
                  <a16:creationId xmlns:a16="http://schemas.microsoft.com/office/drawing/2014/main" id="{4A051348-383E-A1DF-C48C-BA94F14347E6}"/>
                </a:ext>
              </a:extLst>
            </p:cNvPr>
            <p:cNvPicPr>
              <a:picLocks noChangeAspect="1"/>
            </p:cNvPicPr>
            <p:nvPr/>
          </p:nvPicPr>
          <p:blipFill rotWithShape="1">
            <a:blip r:embed="rId8">
              <a:extLst>
                <a:ext uri="{28A0092B-C50C-407E-A947-70E740481C1C}">
                  <a14:useLocalDpi xmlns:a14="http://schemas.microsoft.com/office/drawing/2010/main" val="0"/>
                </a:ext>
              </a:extLst>
            </a:blip>
            <a:srcRect l="12584" t="49784" r="64584" b="33931"/>
            <a:stretch/>
          </p:blipFill>
          <p:spPr>
            <a:xfrm>
              <a:off x="1311059" y="5558363"/>
              <a:ext cx="702978" cy="709940"/>
            </a:xfrm>
            <a:prstGeom prst="rect">
              <a:avLst/>
            </a:prstGeom>
          </p:spPr>
        </p:pic>
        <p:sp>
          <p:nvSpPr>
            <p:cNvPr id="14" name="TextBox 13">
              <a:extLst>
                <a:ext uri="{FF2B5EF4-FFF2-40B4-BE49-F238E27FC236}">
                  <a16:creationId xmlns:a16="http://schemas.microsoft.com/office/drawing/2014/main" id="{53931A51-A377-C8D2-5B77-73C303014FD7}"/>
                </a:ext>
              </a:extLst>
            </p:cNvPr>
            <p:cNvSpPr txBox="1"/>
            <p:nvPr/>
          </p:nvSpPr>
          <p:spPr>
            <a:xfrm>
              <a:off x="2009351" y="5697889"/>
              <a:ext cx="1767016" cy="430887"/>
            </a:xfrm>
            <a:prstGeom prst="rect">
              <a:avLst/>
            </a:prstGeom>
            <a:noFill/>
          </p:spPr>
          <p:txBody>
            <a:bodyPr wrap="square" rtlCol="0">
              <a:spAutoFit/>
            </a:bodyPr>
            <a:lstStyle/>
            <a:p>
              <a:r>
                <a:rPr lang="en-US" sz="1100" i="1">
                  <a:solidFill>
                    <a:schemeClr val="bg1">
                      <a:lumMod val="50000"/>
                    </a:schemeClr>
                  </a:solidFill>
                </a:rPr>
                <a:t>Neighborhood Lead:</a:t>
              </a:r>
            </a:p>
            <a:p>
              <a:r>
                <a:rPr lang="en-US" sz="1100">
                  <a:solidFill>
                    <a:schemeClr val="bg1">
                      <a:lumMod val="50000"/>
                    </a:schemeClr>
                  </a:solidFill>
                </a:rPr>
                <a:t>City of Tulsa</a:t>
              </a:r>
            </a:p>
          </p:txBody>
        </p:sp>
      </p:grpSp>
      <p:grpSp>
        <p:nvGrpSpPr>
          <p:cNvPr id="15" name="Group 14">
            <a:extLst>
              <a:ext uri="{FF2B5EF4-FFF2-40B4-BE49-F238E27FC236}">
                <a16:creationId xmlns:a16="http://schemas.microsoft.com/office/drawing/2014/main" id="{DD50D6D7-622C-A0E7-1B72-B82387DC7BCC}"/>
              </a:ext>
            </a:extLst>
          </p:cNvPr>
          <p:cNvGrpSpPr/>
          <p:nvPr/>
        </p:nvGrpSpPr>
        <p:grpSpPr>
          <a:xfrm>
            <a:off x="4537071" y="3478407"/>
            <a:ext cx="2866863" cy="2856812"/>
            <a:chOff x="4587348" y="3223049"/>
            <a:chExt cx="2866863" cy="2856812"/>
          </a:xfrm>
        </p:grpSpPr>
        <p:sp>
          <p:nvSpPr>
            <p:cNvPr id="16" name="Rectangle 15">
              <a:extLst>
                <a:ext uri="{FF2B5EF4-FFF2-40B4-BE49-F238E27FC236}">
                  <a16:creationId xmlns:a16="http://schemas.microsoft.com/office/drawing/2014/main" id="{4A4FC010-5766-6899-B748-52D26ABEC487}"/>
                </a:ext>
              </a:extLst>
            </p:cNvPr>
            <p:cNvSpPr/>
            <p:nvPr/>
          </p:nvSpPr>
          <p:spPr>
            <a:xfrm>
              <a:off x="4587348" y="3420482"/>
              <a:ext cx="2866863" cy="2659379"/>
            </a:xfrm>
            <a:prstGeom prst="rect">
              <a:avLst/>
            </a:prstGeom>
            <a:solidFill>
              <a:srgbClr val="DCD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6E9DADD-A72D-B6F3-94FC-2D8CCCD9164A}"/>
                </a:ext>
              </a:extLst>
            </p:cNvPr>
            <p:cNvPicPr>
              <a:picLocks noChangeAspect="1"/>
            </p:cNvPicPr>
            <p:nvPr/>
          </p:nvPicPr>
          <p:blipFill rotWithShape="1">
            <a:blip r:embed="rId8">
              <a:extLst>
                <a:ext uri="{28A0092B-C50C-407E-A947-70E740481C1C}">
                  <a14:useLocalDpi xmlns:a14="http://schemas.microsoft.com/office/drawing/2010/main" val="0"/>
                </a:ext>
              </a:extLst>
            </a:blip>
            <a:srcRect l="10740" t="83331" r="65950" b="876"/>
            <a:stretch/>
          </p:blipFill>
          <p:spPr>
            <a:xfrm>
              <a:off x="4818110" y="5282089"/>
              <a:ext cx="717718" cy="688460"/>
            </a:xfrm>
            <a:prstGeom prst="rect">
              <a:avLst/>
            </a:prstGeom>
          </p:spPr>
        </p:pic>
        <p:pic>
          <p:nvPicPr>
            <p:cNvPr id="18" name="Picture 17">
              <a:extLst>
                <a:ext uri="{FF2B5EF4-FFF2-40B4-BE49-F238E27FC236}">
                  <a16:creationId xmlns:a16="http://schemas.microsoft.com/office/drawing/2014/main" id="{CA571686-5C1E-8654-A871-C9530C0FA41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10118" y1="43170" x2="10118" y2="43170"/>
                          <a14:foregroundMark x1="21079" y1="42327" x2="21079" y2="42327"/>
                          <a14:foregroundMark x1="42159" y1="43170" x2="42159" y2="43170"/>
                          <a14:foregroundMark x1="52614" y1="43676" x2="52614" y2="43676"/>
                          <a14:foregroundMark x1="63912" y1="43508" x2="63912" y2="43508"/>
                          <a14:foregroundMark x1="76391" y1="42159" x2="76391" y2="42159"/>
                          <a14:foregroundMark x1="85666" y1="42159" x2="85666" y2="42159"/>
                          <a14:backgroundMark x1="13659" y1="43339" x2="13659" y2="43339"/>
                          <a14:backgroundMark x1="55143" y1="43845" x2="55143" y2="43845"/>
                        </a14:backgroundRemoval>
                      </a14:imgEffect>
                    </a14:imgLayer>
                  </a14:imgProps>
                </a:ext>
              </a:extLst>
            </a:blip>
            <a:stretch>
              <a:fillRect/>
            </a:stretch>
          </p:blipFill>
          <p:spPr>
            <a:xfrm>
              <a:off x="4766131" y="3223049"/>
              <a:ext cx="2512818" cy="2512818"/>
            </a:xfrm>
            <a:prstGeom prst="rect">
              <a:avLst/>
            </a:prstGeom>
          </p:spPr>
        </p:pic>
        <p:sp>
          <p:nvSpPr>
            <p:cNvPr id="19" name="TextBox 18">
              <a:extLst>
                <a:ext uri="{FF2B5EF4-FFF2-40B4-BE49-F238E27FC236}">
                  <a16:creationId xmlns:a16="http://schemas.microsoft.com/office/drawing/2014/main" id="{038F0DFF-D816-6FBE-9F27-C00EC9AF1F94}"/>
                </a:ext>
              </a:extLst>
            </p:cNvPr>
            <p:cNvSpPr txBox="1"/>
            <p:nvPr/>
          </p:nvSpPr>
          <p:spPr>
            <a:xfrm>
              <a:off x="5526455" y="5453505"/>
              <a:ext cx="1767016" cy="430887"/>
            </a:xfrm>
            <a:prstGeom prst="rect">
              <a:avLst/>
            </a:prstGeom>
            <a:noFill/>
          </p:spPr>
          <p:txBody>
            <a:bodyPr wrap="square" rtlCol="0">
              <a:spAutoFit/>
            </a:bodyPr>
            <a:lstStyle/>
            <a:p>
              <a:r>
                <a:rPr lang="en-US" sz="1100" i="1">
                  <a:solidFill>
                    <a:schemeClr val="bg1">
                      <a:lumMod val="50000"/>
                    </a:schemeClr>
                  </a:solidFill>
                </a:rPr>
                <a:t>Housing Lead:</a:t>
              </a:r>
            </a:p>
            <a:p>
              <a:r>
                <a:rPr lang="en-US" sz="1100">
                  <a:solidFill>
                    <a:schemeClr val="bg1">
                      <a:lumMod val="50000"/>
                    </a:schemeClr>
                  </a:solidFill>
                </a:rPr>
                <a:t>Pennrose</a:t>
              </a:r>
            </a:p>
          </p:txBody>
        </p:sp>
      </p:grpSp>
      <p:sp>
        <p:nvSpPr>
          <p:cNvPr id="21" name="Rectangle 20">
            <a:extLst>
              <a:ext uri="{FF2B5EF4-FFF2-40B4-BE49-F238E27FC236}">
                <a16:creationId xmlns:a16="http://schemas.microsoft.com/office/drawing/2014/main" id="{B06D279E-7735-E3F6-81FC-C406143F227F}"/>
              </a:ext>
            </a:extLst>
          </p:cNvPr>
          <p:cNvSpPr/>
          <p:nvPr/>
        </p:nvSpPr>
        <p:spPr>
          <a:xfrm>
            <a:off x="8124847" y="3675840"/>
            <a:ext cx="2866863" cy="2659379"/>
          </a:xfrm>
          <a:prstGeom prst="rect">
            <a:avLst/>
          </a:prstGeom>
          <a:solidFill>
            <a:srgbClr val="DCD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86FD785-B7F6-0EBE-1D27-C8BEE8DE6746}"/>
              </a:ext>
            </a:extLst>
          </p:cNvPr>
          <p:cNvPicPr>
            <a:picLocks noChangeAspect="1"/>
          </p:cNvPicPr>
          <p:nvPr/>
        </p:nvPicPr>
        <p:blipFill rotWithShape="1">
          <a:blip r:embed="rId8">
            <a:extLst>
              <a:ext uri="{28A0092B-C50C-407E-A947-70E740481C1C}">
                <a14:useLocalDpi xmlns:a14="http://schemas.microsoft.com/office/drawing/2010/main" val="0"/>
              </a:ext>
            </a:extLst>
          </a:blip>
          <a:srcRect l="11200" t="68024" r="65787" b="15691"/>
          <a:stretch/>
        </p:blipFill>
        <p:spPr>
          <a:xfrm>
            <a:off x="8121908" y="5625279"/>
            <a:ext cx="708557" cy="709940"/>
          </a:xfrm>
          <a:prstGeom prst="rect">
            <a:avLst/>
          </a:prstGeom>
        </p:spPr>
      </p:pic>
      <p:pic>
        <p:nvPicPr>
          <p:cNvPr id="24" name="Picture 23">
            <a:extLst>
              <a:ext uri="{FF2B5EF4-FFF2-40B4-BE49-F238E27FC236}">
                <a16:creationId xmlns:a16="http://schemas.microsoft.com/office/drawing/2014/main" id="{5BA20080-542E-8BA7-F252-0F64B0E4BF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91219" y="4804774"/>
            <a:ext cx="1295818" cy="1018049"/>
          </a:xfrm>
          <a:prstGeom prst="rect">
            <a:avLst/>
          </a:prstGeom>
        </p:spPr>
      </p:pic>
      <p:sp>
        <p:nvSpPr>
          <p:cNvPr id="25" name="TextBox 24">
            <a:extLst>
              <a:ext uri="{FF2B5EF4-FFF2-40B4-BE49-F238E27FC236}">
                <a16:creationId xmlns:a16="http://schemas.microsoft.com/office/drawing/2014/main" id="{78808990-E572-7652-9ECA-1084422F4EE1}"/>
              </a:ext>
            </a:extLst>
          </p:cNvPr>
          <p:cNvSpPr txBox="1"/>
          <p:nvPr/>
        </p:nvSpPr>
        <p:spPr>
          <a:xfrm>
            <a:off x="8748823" y="5816973"/>
            <a:ext cx="1767016" cy="430887"/>
          </a:xfrm>
          <a:prstGeom prst="rect">
            <a:avLst/>
          </a:prstGeom>
          <a:noFill/>
        </p:spPr>
        <p:txBody>
          <a:bodyPr wrap="square" lIns="91440" tIns="45720" rIns="91440" bIns="45720" rtlCol="0" anchor="t">
            <a:spAutoFit/>
          </a:bodyPr>
          <a:lstStyle/>
          <a:p>
            <a:r>
              <a:rPr lang="en-US" sz="1100" i="1">
                <a:solidFill>
                  <a:schemeClr val="bg1">
                    <a:lumMod val="50000"/>
                  </a:schemeClr>
                </a:solidFill>
              </a:rPr>
              <a:t>People Lead:</a:t>
            </a:r>
          </a:p>
          <a:p>
            <a:r>
              <a:rPr lang="en-US" sz="1100">
                <a:solidFill>
                  <a:schemeClr val="bg1">
                    <a:lumMod val="50000"/>
                  </a:schemeClr>
                </a:solidFill>
              </a:rPr>
              <a:t>Urban Strategies</a:t>
            </a:r>
            <a:endParaRPr lang="en-US" sz="1100">
              <a:solidFill>
                <a:schemeClr val="bg1">
                  <a:lumMod val="50000"/>
                </a:schemeClr>
              </a:solidFill>
              <a:cs typeface="Calibri"/>
            </a:endParaRPr>
          </a:p>
        </p:txBody>
      </p:sp>
      <p:pic>
        <p:nvPicPr>
          <p:cNvPr id="5" name="Picture 7" descr="logo.png">
            <a:extLst>
              <a:ext uri="{FF2B5EF4-FFF2-40B4-BE49-F238E27FC236}">
                <a16:creationId xmlns:a16="http://schemas.microsoft.com/office/drawing/2014/main" id="{13099EDB-4E6E-56AB-B8D2-D21878794614}"/>
              </a:ext>
            </a:extLst>
          </p:cNvPr>
          <p:cNvPicPr>
            <a:picLocks noChangeAspect="1"/>
          </p:cNvPicPr>
          <p:nvPr/>
        </p:nvPicPr>
        <p:blipFill>
          <a:blip r:embed="rId12"/>
          <a:stretch>
            <a:fillRect/>
          </a:stretch>
        </p:blipFill>
        <p:spPr>
          <a:xfrm>
            <a:off x="8697686" y="3758184"/>
            <a:ext cx="1881414" cy="1110561"/>
          </a:xfrm>
          <a:prstGeom prst="rect">
            <a:avLst/>
          </a:prstGeom>
        </p:spPr>
      </p:pic>
      <p:sp>
        <p:nvSpPr>
          <p:cNvPr id="8" name="TextBox 7">
            <a:extLst>
              <a:ext uri="{FF2B5EF4-FFF2-40B4-BE49-F238E27FC236}">
                <a16:creationId xmlns:a16="http://schemas.microsoft.com/office/drawing/2014/main" id="{405B4029-05EC-3D99-D640-C58844594DFE}"/>
              </a:ext>
            </a:extLst>
          </p:cNvPr>
          <p:cNvSpPr txBox="1"/>
          <p:nvPr/>
        </p:nvSpPr>
        <p:spPr>
          <a:xfrm>
            <a:off x="9768114" y="5822043"/>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solidFill>
                  <a:srgbClr val="7F7F7F"/>
                </a:solidFill>
                <a:cs typeface="Segoe UI"/>
              </a:rPr>
              <a:t>Education Lead:</a:t>
            </a:r>
            <a:r>
              <a:rPr lang="en-US" sz="1100">
                <a:cs typeface="Segoe UI"/>
              </a:rPr>
              <a:t>​</a:t>
            </a:r>
          </a:p>
          <a:p>
            <a:r>
              <a:rPr lang="en-US" sz="1100">
                <a:solidFill>
                  <a:srgbClr val="7F7F7F"/>
                </a:solidFill>
                <a:cs typeface="Segoe UI"/>
              </a:rPr>
              <a:t>Tulsa Public Schools</a:t>
            </a:r>
          </a:p>
        </p:txBody>
      </p:sp>
    </p:spTree>
    <p:extLst>
      <p:ext uri="{BB962C8B-B14F-4D97-AF65-F5344CB8AC3E}">
        <p14:creationId xmlns:p14="http://schemas.microsoft.com/office/powerpoint/2010/main" val="3749501004"/>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ADD521-8B39-D42A-62CA-921291E17BD2}"/>
              </a:ext>
            </a:extLst>
          </p:cNvPr>
          <p:cNvSpPr/>
          <p:nvPr/>
        </p:nvSpPr>
        <p:spPr>
          <a:xfrm>
            <a:off x="0" y="0"/>
            <a:ext cx="12192000" cy="112179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B3B9-49A7-ACA9-FD72-11F2FA9A45EF}"/>
              </a:ext>
            </a:extLst>
          </p:cNvPr>
          <p:cNvSpPr>
            <a:spLocks noGrp="1"/>
          </p:cNvSpPr>
          <p:nvPr>
            <p:ph type="title"/>
          </p:nvPr>
        </p:nvSpPr>
        <p:spPr>
          <a:xfrm>
            <a:off x="413601" y="0"/>
            <a:ext cx="10515600" cy="1325563"/>
          </a:xfrm>
        </p:spPr>
        <p:txBody>
          <a:bodyPr/>
          <a:lstStyle/>
          <a:p>
            <a:r>
              <a:rPr lang="en-US" b="1" dirty="0">
                <a:solidFill>
                  <a:srgbClr val="000099"/>
                </a:solidFill>
                <a:latin typeface="Abadi" panose="020B0604020104020204" pitchFamily="34" charset="0"/>
              </a:rPr>
              <a:t>Partner Organization</a:t>
            </a:r>
          </a:p>
        </p:txBody>
      </p:sp>
      <p:sp>
        <p:nvSpPr>
          <p:cNvPr id="3" name="Content Placeholder 2">
            <a:extLst>
              <a:ext uri="{FF2B5EF4-FFF2-40B4-BE49-F238E27FC236}">
                <a16:creationId xmlns:a16="http://schemas.microsoft.com/office/drawing/2014/main" id="{AA57769E-0A1C-AF0D-F481-BE2BE38FB0AC}"/>
              </a:ext>
            </a:extLst>
          </p:cNvPr>
          <p:cNvSpPr>
            <a:spLocks noGrp="1"/>
          </p:cNvSpPr>
          <p:nvPr>
            <p:ph idx="1"/>
          </p:nvPr>
        </p:nvSpPr>
        <p:spPr>
          <a:xfrm>
            <a:off x="413601" y="1599381"/>
            <a:ext cx="11011586" cy="4833316"/>
          </a:xfrm>
        </p:spPr>
        <p:txBody>
          <a:bodyPr>
            <a:normAutofit fontScale="85000" lnSpcReduction="20000"/>
          </a:bodyPr>
          <a:lstStyle/>
          <a:p>
            <a:pPr marL="0" indent="0" algn="ctr">
              <a:buNone/>
            </a:pPr>
            <a:r>
              <a:rPr lang="en-US" sz="3100" dirty="0">
                <a:solidFill>
                  <a:srgbClr val="3A3A86"/>
                </a:solidFill>
                <a:latin typeface="Abadi" panose="020B0604020104020204" pitchFamily="34" charset="0"/>
              </a:rPr>
              <a:t>Alfresco Group </a:t>
            </a:r>
            <a:r>
              <a:rPr lang="en-US" sz="3100" dirty="0">
                <a:latin typeface="Abadi" panose="020B0604020104020204" pitchFamily="34" charset="0"/>
              </a:rPr>
              <a:t>| </a:t>
            </a:r>
            <a:r>
              <a:rPr lang="en-US" sz="3100" dirty="0">
                <a:solidFill>
                  <a:srgbClr val="4472C4"/>
                </a:solidFill>
                <a:latin typeface="Abadi" panose="020B0604020104020204" pitchFamily="34" charset="0"/>
              </a:rPr>
              <a:t>Be Well CDC </a:t>
            </a:r>
            <a:r>
              <a:rPr lang="en-US" sz="3100" dirty="0">
                <a:latin typeface="Abadi" panose="020B0604020104020204" pitchFamily="34" charset="0"/>
              </a:rPr>
              <a:t>| </a:t>
            </a:r>
            <a:r>
              <a:rPr lang="en-US" sz="3100" dirty="0">
                <a:solidFill>
                  <a:srgbClr val="FF9900"/>
                </a:solidFill>
                <a:latin typeface="Abadi" panose="020B0604020104020204" pitchFamily="34" charset="0"/>
              </a:rPr>
              <a:t>Capital Homes Residential Group, LLC </a:t>
            </a:r>
            <a:r>
              <a:rPr lang="en-US" sz="3100" dirty="0">
                <a:latin typeface="Abadi" panose="020B0604020104020204" pitchFamily="34" charset="0"/>
              </a:rPr>
              <a:t>|</a:t>
            </a:r>
            <a:r>
              <a:rPr lang="en-US" sz="3100" dirty="0">
                <a:solidFill>
                  <a:srgbClr val="70AD47"/>
                </a:solidFill>
                <a:latin typeface="Abadi" panose="020B0604020104020204" pitchFamily="34" charset="0"/>
              </a:rPr>
              <a:t>Crossover Community Impact </a:t>
            </a:r>
            <a:r>
              <a:rPr lang="en-US" sz="3100" dirty="0">
                <a:latin typeface="Abadi" panose="020B0604020104020204" pitchFamily="34" charset="0"/>
              </a:rPr>
              <a:t>| </a:t>
            </a:r>
            <a:r>
              <a:rPr lang="en-US" sz="3100" dirty="0">
                <a:solidFill>
                  <a:srgbClr val="3A3A86"/>
                </a:solidFill>
                <a:latin typeface="Abadi" panose="020B0604020104020204" pitchFamily="34" charset="0"/>
              </a:rPr>
              <a:t>Green Country Habitat for Humanity </a:t>
            </a:r>
            <a:r>
              <a:rPr lang="en-US" sz="3100" dirty="0">
                <a:latin typeface="Abadi" panose="020B0604020104020204" pitchFamily="34" charset="0"/>
              </a:rPr>
              <a:t>| </a:t>
            </a:r>
            <a:r>
              <a:rPr lang="en-US" sz="3100" dirty="0">
                <a:solidFill>
                  <a:srgbClr val="4472C4"/>
                </a:solidFill>
                <a:latin typeface="Abadi" panose="020B0604020104020204" pitchFamily="34" charset="0"/>
              </a:rPr>
              <a:t>HBSY Properties LLC </a:t>
            </a:r>
            <a:r>
              <a:rPr lang="en-US" sz="3100" dirty="0">
                <a:latin typeface="Abadi" panose="020B0604020104020204" pitchFamily="34" charset="0"/>
              </a:rPr>
              <a:t>| </a:t>
            </a:r>
            <a:r>
              <a:rPr lang="en-US" sz="3100" dirty="0">
                <a:solidFill>
                  <a:srgbClr val="FF9900"/>
                </a:solidFill>
                <a:latin typeface="Abadi" panose="020B0604020104020204" pitchFamily="34" charset="0"/>
              </a:rPr>
              <a:t>Tulsa Planning Office </a:t>
            </a:r>
            <a:r>
              <a:rPr lang="en-US" sz="3100" dirty="0">
                <a:latin typeface="Abadi" panose="020B0604020104020204" pitchFamily="34" charset="0"/>
              </a:rPr>
              <a:t>| </a:t>
            </a:r>
            <a:r>
              <a:rPr lang="en-US" sz="3100" dirty="0">
                <a:solidFill>
                  <a:srgbClr val="70AD47"/>
                </a:solidFill>
                <a:latin typeface="Abadi" panose="020B0604020104020204" pitchFamily="34" charset="0"/>
              </a:rPr>
              <a:t>Anne and Henry </a:t>
            </a:r>
            <a:r>
              <a:rPr lang="en-US" sz="3100" dirty="0" err="1">
                <a:solidFill>
                  <a:srgbClr val="70AD47"/>
                </a:solidFill>
                <a:latin typeface="Abadi" panose="020B0604020104020204" pitchFamily="34" charset="0"/>
              </a:rPr>
              <a:t>Zarrow</a:t>
            </a:r>
            <a:r>
              <a:rPr lang="en-US" sz="3100" dirty="0">
                <a:solidFill>
                  <a:srgbClr val="70AD47"/>
                </a:solidFill>
                <a:latin typeface="Abadi" panose="020B0604020104020204" pitchFamily="34" charset="0"/>
              </a:rPr>
              <a:t> Foundation </a:t>
            </a:r>
            <a:r>
              <a:rPr lang="en-US" sz="3100" dirty="0">
                <a:latin typeface="Abadi" panose="020B0604020104020204" pitchFamily="34" charset="0"/>
              </a:rPr>
              <a:t>| </a:t>
            </a:r>
            <a:r>
              <a:rPr lang="en-US" sz="3100" dirty="0">
                <a:solidFill>
                  <a:srgbClr val="3A3A86"/>
                </a:solidFill>
                <a:latin typeface="Abadi" panose="020B0604020104020204" pitchFamily="34" charset="0"/>
              </a:rPr>
              <a:t>Ascension St. John Foundation </a:t>
            </a:r>
            <a:r>
              <a:rPr lang="en-US" sz="3100" dirty="0">
                <a:latin typeface="Abadi" panose="020B0604020104020204" pitchFamily="34" charset="0"/>
              </a:rPr>
              <a:t>| </a:t>
            </a:r>
            <a:r>
              <a:rPr lang="en-US" sz="3100" dirty="0">
                <a:solidFill>
                  <a:srgbClr val="4472C4"/>
                </a:solidFill>
                <a:latin typeface="Abadi" panose="020B0604020104020204" pitchFamily="34" charset="0"/>
              </a:rPr>
              <a:t>Charles and Lynn Schusterman Family Philanthropies </a:t>
            </a:r>
            <a:r>
              <a:rPr lang="en-US" sz="3100" dirty="0">
                <a:latin typeface="Abadi" panose="020B0604020104020204" pitchFamily="34" charset="0"/>
              </a:rPr>
              <a:t>| </a:t>
            </a:r>
            <a:r>
              <a:rPr lang="en-US" sz="3100" dirty="0">
                <a:solidFill>
                  <a:srgbClr val="FF9900"/>
                </a:solidFill>
                <a:latin typeface="Abadi" panose="020B0604020104020204" pitchFamily="34" charset="0"/>
              </a:rPr>
              <a:t>City of Tulsa </a:t>
            </a:r>
            <a:r>
              <a:rPr lang="en-US" sz="3100" dirty="0">
                <a:latin typeface="Abadi" panose="020B0604020104020204" pitchFamily="34" charset="0"/>
              </a:rPr>
              <a:t>| </a:t>
            </a:r>
            <a:r>
              <a:rPr lang="en-US" sz="3100" dirty="0">
                <a:solidFill>
                  <a:srgbClr val="70AD47"/>
                </a:solidFill>
                <a:latin typeface="Abadi" panose="020B0604020104020204" pitchFamily="34" charset="0"/>
              </a:rPr>
              <a:t>George Kaiser Family Foundation</a:t>
            </a:r>
            <a:r>
              <a:rPr lang="en-US" sz="3100" dirty="0">
                <a:latin typeface="Abadi" panose="020B0604020104020204" pitchFamily="34" charset="0"/>
              </a:rPr>
              <a:t> | </a:t>
            </a:r>
            <a:r>
              <a:rPr lang="en-US" sz="3100" dirty="0">
                <a:solidFill>
                  <a:srgbClr val="3A3A86"/>
                </a:solidFill>
                <a:latin typeface="Abadi" panose="020B0604020104020204" pitchFamily="34" charset="0"/>
              </a:rPr>
              <a:t>M&amp;T Realty Capital Corporation </a:t>
            </a:r>
            <a:r>
              <a:rPr lang="en-US" sz="3100" dirty="0">
                <a:latin typeface="Abadi" panose="020B0604020104020204" pitchFamily="34" charset="0"/>
              </a:rPr>
              <a:t>| </a:t>
            </a:r>
            <a:r>
              <a:rPr lang="en-US" sz="3100" dirty="0">
                <a:solidFill>
                  <a:srgbClr val="4472C4"/>
                </a:solidFill>
                <a:latin typeface="Abadi" panose="020B0604020104020204" pitchFamily="34" charset="0"/>
              </a:rPr>
              <a:t>Oklahoma Housing and Finance Agency </a:t>
            </a:r>
            <a:r>
              <a:rPr lang="en-US" sz="3100" dirty="0">
                <a:latin typeface="Abadi" panose="020B0604020104020204" pitchFamily="34" charset="0"/>
              </a:rPr>
              <a:t>| </a:t>
            </a:r>
            <a:r>
              <a:rPr lang="en-US" sz="3100" dirty="0">
                <a:solidFill>
                  <a:srgbClr val="FF9900"/>
                </a:solidFill>
                <a:latin typeface="Abadi" panose="020B0604020104020204" pitchFamily="34" charset="0"/>
              </a:rPr>
              <a:t>RBC Capital Markets </a:t>
            </a:r>
            <a:r>
              <a:rPr lang="en-US" sz="3100" dirty="0">
                <a:latin typeface="Abadi" panose="020B0604020104020204" pitchFamily="34" charset="0"/>
              </a:rPr>
              <a:t>| </a:t>
            </a:r>
            <a:r>
              <a:rPr lang="en-US" sz="3100" dirty="0">
                <a:solidFill>
                  <a:srgbClr val="70AD47"/>
                </a:solidFill>
                <a:latin typeface="Abadi" panose="020B0604020104020204" pitchFamily="34" charset="0"/>
              </a:rPr>
              <a:t>BEST </a:t>
            </a:r>
            <a:r>
              <a:rPr lang="en-US" sz="3100" dirty="0">
                <a:latin typeface="Abadi" panose="020B0604020104020204" pitchFamily="34" charset="0"/>
              </a:rPr>
              <a:t>| </a:t>
            </a:r>
            <a:r>
              <a:rPr lang="en-US" sz="3100" dirty="0">
                <a:solidFill>
                  <a:srgbClr val="3A3A86"/>
                </a:solidFill>
                <a:latin typeface="Abadi" panose="020B0604020104020204" pitchFamily="34" charset="0"/>
              </a:rPr>
              <a:t>CAP Tulsa </a:t>
            </a:r>
            <a:r>
              <a:rPr lang="en-US" sz="3100" dirty="0">
                <a:latin typeface="Abadi" panose="020B0604020104020204" pitchFamily="34" charset="0"/>
              </a:rPr>
              <a:t>| </a:t>
            </a:r>
            <a:r>
              <a:rPr lang="en-US" sz="3100" dirty="0">
                <a:solidFill>
                  <a:srgbClr val="4472C4"/>
                </a:solidFill>
                <a:latin typeface="Abadi" panose="020B0604020104020204" pitchFamily="34" charset="0"/>
              </a:rPr>
              <a:t>Community Food Bank of Eastern Oklahoma </a:t>
            </a:r>
            <a:r>
              <a:rPr lang="en-US" sz="3100" dirty="0">
                <a:latin typeface="Abadi" panose="020B0604020104020204" pitchFamily="34" charset="0"/>
              </a:rPr>
              <a:t>| </a:t>
            </a:r>
            <a:r>
              <a:rPr lang="en-US" sz="3100" dirty="0">
                <a:solidFill>
                  <a:srgbClr val="FF9900"/>
                </a:solidFill>
                <a:latin typeface="Abadi" panose="020B0604020104020204" pitchFamily="34" charset="0"/>
              </a:rPr>
              <a:t>Community Health Connection </a:t>
            </a:r>
            <a:r>
              <a:rPr lang="en-US" sz="3100" dirty="0">
                <a:latin typeface="Abadi" panose="020B0604020104020204" pitchFamily="34" charset="0"/>
              </a:rPr>
              <a:t>| </a:t>
            </a:r>
            <a:r>
              <a:rPr lang="en-US" sz="3100" dirty="0">
                <a:solidFill>
                  <a:srgbClr val="70AD47"/>
                </a:solidFill>
                <a:latin typeface="Abadi" panose="020B0604020104020204" pitchFamily="34" charset="0"/>
              </a:rPr>
              <a:t>DVIS</a:t>
            </a:r>
            <a:r>
              <a:rPr lang="en-US" sz="3100" dirty="0">
                <a:latin typeface="Abadi" panose="020B0604020104020204" pitchFamily="34" charset="0"/>
              </a:rPr>
              <a:t> | </a:t>
            </a:r>
            <a:r>
              <a:rPr lang="en-US" sz="3100" dirty="0" err="1">
                <a:solidFill>
                  <a:srgbClr val="3A3A86"/>
                </a:solidFill>
                <a:latin typeface="Abadi" panose="020B0604020104020204" pitchFamily="34" charset="0"/>
              </a:rPr>
              <a:t>EduRec</a:t>
            </a:r>
            <a:r>
              <a:rPr lang="en-US" sz="3100" dirty="0">
                <a:latin typeface="Abadi" panose="020B0604020104020204" pitchFamily="34" charset="0"/>
              </a:rPr>
              <a:t> | </a:t>
            </a:r>
            <a:r>
              <a:rPr lang="en-US" sz="3100" dirty="0">
                <a:solidFill>
                  <a:srgbClr val="4472C4"/>
                </a:solidFill>
                <a:latin typeface="Abadi" panose="020B0604020104020204" pitchFamily="34" charset="0"/>
              </a:rPr>
              <a:t>Family &amp; Children's Services of OK </a:t>
            </a:r>
            <a:r>
              <a:rPr lang="en-US" sz="3100" dirty="0">
                <a:latin typeface="Abadi" panose="020B0604020104020204" pitchFamily="34" charset="0"/>
              </a:rPr>
              <a:t>| </a:t>
            </a:r>
            <a:r>
              <a:rPr lang="en-US" sz="3100" dirty="0">
                <a:solidFill>
                  <a:srgbClr val="FF9900"/>
                </a:solidFill>
                <a:latin typeface="Abadi" panose="020B0604020104020204" pitchFamily="34" charset="0"/>
              </a:rPr>
              <a:t>Global Gardens </a:t>
            </a:r>
            <a:r>
              <a:rPr lang="en-US" sz="3100" dirty="0">
                <a:latin typeface="Abadi" panose="020B0604020104020204" pitchFamily="34" charset="0"/>
              </a:rPr>
              <a:t>| </a:t>
            </a:r>
            <a:r>
              <a:rPr lang="en-US" sz="3100" dirty="0">
                <a:solidFill>
                  <a:srgbClr val="70AD47"/>
                </a:solidFill>
                <a:latin typeface="Abadi" panose="020B0604020104020204" pitchFamily="34" charset="0"/>
              </a:rPr>
              <a:t>Green Country Workforce </a:t>
            </a:r>
            <a:r>
              <a:rPr lang="en-US" sz="3100" dirty="0">
                <a:latin typeface="Abadi" panose="020B0604020104020204" pitchFamily="34" charset="0"/>
              </a:rPr>
              <a:t>| </a:t>
            </a:r>
            <a:r>
              <a:rPr lang="en-US" sz="3100" dirty="0">
                <a:solidFill>
                  <a:srgbClr val="3A3A86"/>
                </a:solidFill>
                <a:latin typeface="Abadi" panose="020B0604020104020204" pitchFamily="34" charset="0"/>
              </a:rPr>
              <a:t>Madison Strategies Group </a:t>
            </a:r>
            <a:r>
              <a:rPr lang="en-US" sz="3100" dirty="0">
                <a:latin typeface="Abadi" panose="020B0604020104020204" pitchFamily="34" charset="0"/>
              </a:rPr>
              <a:t>| </a:t>
            </a:r>
            <a:r>
              <a:rPr lang="en-US" sz="3100" dirty="0">
                <a:solidFill>
                  <a:srgbClr val="4472C4"/>
                </a:solidFill>
                <a:latin typeface="Abadi" panose="020B0604020104020204" pitchFamily="34" charset="0"/>
              </a:rPr>
              <a:t>Mental Health Association of Oklahoma</a:t>
            </a:r>
            <a:r>
              <a:rPr lang="en-US" sz="3100" dirty="0">
                <a:latin typeface="Abadi" panose="020B0604020104020204" pitchFamily="34" charset="0"/>
              </a:rPr>
              <a:t> | </a:t>
            </a:r>
            <a:r>
              <a:rPr lang="en-US" sz="3100" dirty="0">
                <a:solidFill>
                  <a:srgbClr val="FF9900"/>
                </a:solidFill>
                <a:latin typeface="Abadi" panose="020B0604020104020204" pitchFamily="34" charset="0"/>
              </a:rPr>
              <a:t>Morton Comprehensive Health Services </a:t>
            </a:r>
            <a:r>
              <a:rPr lang="en-US" sz="3100" dirty="0">
                <a:latin typeface="Abadi" panose="020B0604020104020204" pitchFamily="34" charset="0"/>
              </a:rPr>
              <a:t>| </a:t>
            </a:r>
            <a:r>
              <a:rPr lang="en-US" sz="3100" dirty="0">
                <a:solidFill>
                  <a:srgbClr val="70AD47"/>
                </a:solidFill>
                <a:latin typeface="Abadi" panose="020B0604020104020204" pitchFamily="34" charset="0"/>
              </a:rPr>
              <a:t>OK Caring Foundation </a:t>
            </a:r>
            <a:r>
              <a:rPr lang="en-US" sz="3100" dirty="0">
                <a:latin typeface="Abadi" panose="020B0604020104020204" pitchFamily="34" charset="0"/>
              </a:rPr>
              <a:t>| </a:t>
            </a:r>
            <a:r>
              <a:rPr lang="en-US" sz="3100" dirty="0">
                <a:solidFill>
                  <a:srgbClr val="3A3A86"/>
                </a:solidFill>
                <a:latin typeface="Abadi" panose="020B0604020104020204" pitchFamily="34" charset="0"/>
              </a:rPr>
              <a:t>Opportunity Project </a:t>
            </a:r>
            <a:r>
              <a:rPr lang="en-US" sz="3100" dirty="0">
                <a:latin typeface="Abadi" panose="020B0604020104020204" pitchFamily="34" charset="0"/>
              </a:rPr>
              <a:t>| </a:t>
            </a:r>
            <a:r>
              <a:rPr lang="en-US" sz="3100" dirty="0">
                <a:solidFill>
                  <a:srgbClr val="4472C4"/>
                </a:solidFill>
                <a:latin typeface="Abadi" panose="020B0604020104020204" pitchFamily="34" charset="0"/>
              </a:rPr>
              <a:t>Parent Child Center of Tulsa </a:t>
            </a:r>
            <a:r>
              <a:rPr lang="en-US" sz="3100" dirty="0">
                <a:latin typeface="Abadi" panose="020B0604020104020204" pitchFamily="34" charset="0"/>
              </a:rPr>
              <a:t>| </a:t>
            </a:r>
            <a:r>
              <a:rPr lang="en-US" sz="3100" dirty="0">
                <a:solidFill>
                  <a:srgbClr val="FF9900"/>
                </a:solidFill>
                <a:latin typeface="Abadi" panose="020B0604020104020204" pitchFamily="34" charset="0"/>
              </a:rPr>
              <a:t>Reading Partners</a:t>
            </a:r>
            <a:r>
              <a:rPr lang="en-US" sz="3100" dirty="0">
                <a:latin typeface="Abadi" panose="020B0604020104020204" pitchFamily="34" charset="0"/>
              </a:rPr>
              <a:t> | </a:t>
            </a:r>
            <a:r>
              <a:rPr lang="en-US" sz="3100" dirty="0">
                <a:solidFill>
                  <a:srgbClr val="70AD47"/>
                </a:solidFill>
                <a:latin typeface="Abadi" panose="020B0604020104020204" pitchFamily="34" charset="0"/>
              </a:rPr>
              <a:t>R&amp;G Family Foods </a:t>
            </a:r>
            <a:r>
              <a:rPr lang="en-US" sz="3100" dirty="0">
                <a:latin typeface="Abadi" panose="020B0604020104020204" pitchFamily="34" charset="0"/>
              </a:rPr>
              <a:t>| </a:t>
            </a:r>
            <a:r>
              <a:rPr lang="en-US" sz="3100" dirty="0">
                <a:solidFill>
                  <a:srgbClr val="3A3A86"/>
                </a:solidFill>
                <a:latin typeface="Abadi" panose="020B0604020104020204" pitchFamily="34" charset="0"/>
              </a:rPr>
              <a:t>Sprouts Child Development</a:t>
            </a:r>
            <a:r>
              <a:rPr lang="en-US" sz="3100" dirty="0">
                <a:latin typeface="Abadi" panose="020B0604020104020204" pitchFamily="34" charset="0"/>
              </a:rPr>
              <a:t>| </a:t>
            </a:r>
            <a:r>
              <a:rPr lang="en-US" sz="3100" dirty="0">
                <a:solidFill>
                  <a:srgbClr val="4472C4"/>
                </a:solidFill>
                <a:latin typeface="Abadi" panose="020B0604020104020204" pitchFamily="34" charset="0"/>
              </a:rPr>
              <a:t>Take Control Initiative </a:t>
            </a:r>
            <a:r>
              <a:rPr lang="en-US" sz="3100" dirty="0">
                <a:latin typeface="Abadi" panose="020B0604020104020204" pitchFamily="34" charset="0"/>
              </a:rPr>
              <a:t>| </a:t>
            </a:r>
            <a:r>
              <a:rPr lang="en-US" sz="3100" dirty="0">
                <a:solidFill>
                  <a:srgbClr val="FF9900"/>
                </a:solidFill>
                <a:latin typeface="Abadi" panose="020B0604020104020204" pitchFamily="34" charset="0"/>
              </a:rPr>
              <a:t>Tulsa City-County Health Department </a:t>
            </a:r>
            <a:r>
              <a:rPr lang="en-US" sz="3100" dirty="0">
                <a:latin typeface="Abadi" panose="020B0604020104020204" pitchFamily="34" charset="0"/>
              </a:rPr>
              <a:t>| </a:t>
            </a:r>
            <a:r>
              <a:rPr lang="en-US" sz="3100" dirty="0">
                <a:solidFill>
                  <a:srgbClr val="70AD47"/>
                </a:solidFill>
                <a:latin typeface="Abadi" panose="020B0604020104020204" pitchFamily="34" charset="0"/>
              </a:rPr>
              <a:t>Tulsa City-County Library </a:t>
            </a:r>
            <a:r>
              <a:rPr lang="en-US" sz="3100" dirty="0">
                <a:latin typeface="Abadi" panose="020B0604020104020204" pitchFamily="34" charset="0"/>
              </a:rPr>
              <a:t>| </a:t>
            </a:r>
            <a:r>
              <a:rPr lang="en-US" sz="3100" dirty="0">
                <a:solidFill>
                  <a:srgbClr val="3A3A86"/>
                </a:solidFill>
                <a:latin typeface="Abadi" panose="020B0604020104020204" pitchFamily="34" charset="0"/>
              </a:rPr>
              <a:t>Tulsa Community College </a:t>
            </a:r>
            <a:r>
              <a:rPr lang="en-US" sz="3100" dirty="0">
                <a:latin typeface="Abadi" panose="020B0604020104020204" pitchFamily="34" charset="0"/>
              </a:rPr>
              <a:t>| </a:t>
            </a:r>
            <a:r>
              <a:rPr lang="en-US" sz="3100" dirty="0">
                <a:solidFill>
                  <a:srgbClr val="4472C4"/>
                </a:solidFill>
                <a:latin typeface="Abadi" panose="020B0604020104020204" pitchFamily="34" charset="0"/>
              </a:rPr>
              <a:t>Tulsa Discovery Lab </a:t>
            </a:r>
            <a:r>
              <a:rPr lang="en-US" sz="3100" dirty="0">
                <a:latin typeface="Abadi" panose="020B0604020104020204" pitchFamily="34" charset="0"/>
              </a:rPr>
              <a:t>| </a:t>
            </a:r>
            <a:r>
              <a:rPr lang="en-US" sz="3100" dirty="0">
                <a:solidFill>
                  <a:srgbClr val="FF9900"/>
                </a:solidFill>
                <a:latin typeface="Abadi" panose="020B0604020104020204" pitchFamily="34" charset="0"/>
              </a:rPr>
              <a:t>Tulsa Dream Center </a:t>
            </a:r>
            <a:r>
              <a:rPr lang="en-US" sz="3100" dirty="0">
                <a:latin typeface="Abadi" panose="020B0604020104020204" pitchFamily="34" charset="0"/>
              </a:rPr>
              <a:t>| </a:t>
            </a:r>
            <a:r>
              <a:rPr lang="en-US" sz="3100" dirty="0">
                <a:solidFill>
                  <a:srgbClr val="70AD47"/>
                </a:solidFill>
                <a:latin typeface="Abadi" panose="020B0604020104020204" pitchFamily="34" charset="0"/>
              </a:rPr>
              <a:t>Tulsa Public Schools </a:t>
            </a:r>
            <a:r>
              <a:rPr lang="en-US" sz="3100" dirty="0">
                <a:latin typeface="Abadi" panose="020B0604020104020204" pitchFamily="34" charset="0"/>
              </a:rPr>
              <a:t>| </a:t>
            </a:r>
            <a:r>
              <a:rPr lang="en-US" sz="3100" dirty="0">
                <a:solidFill>
                  <a:srgbClr val="3A3A86"/>
                </a:solidFill>
                <a:latin typeface="Abadi" panose="020B0604020104020204" pitchFamily="34" charset="0"/>
              </a:rPr>
              <a:t>Tulsa Public Schools Early Learning </a:t>
            </a:r>
            <a:r>
              <a:rPr lang="en-US" sz="3100" dirty="0">
                <a:latin typeface="Abadi" panose="020B0604020104020204" pitchFamily="34" charset="0"/>
              </a:rPr>
              <a:t>| </a:t>
            </a:r>
            <a:r>
              <a:rPr lang="en-US" sz="3100" dirty="0">
                <a:solidFill>
                  <a:srgbClr val="4472C4"/>
                </a:solidFill>
                <a:latin typeface="Abadi" panose="020B0604020104020204" pitchFamily="34" charset="0"/>
              </a:rPr>
              <a:t>Tulsa Tech </a:t>
            </a:r>
            <a:r>
              <a:rPr lang="en-US" sz="3100" dirty="0">
                <a:latin typeface="Abadi" panose="020B0604020104020204" pitchFamily="34" charset="0"/>
              </a:rPr>
              <a:t>| </a:t>
            </a:r>
            <a:r>
              <a:rPr lang="en-US" sz="3100" dirty="0">
                <a:solidFill>
                  <a:srgbClr val="FF9900"/>
                </a:solidFill>
                <a:latin typeface="Abadi" panose="020B0604020104020204" pitchFamily="34" charset="0"/>
              </a:rPr>
              <a:t>Goodwill Industries of Tulsa </a:t>
            </a:r>
            <a:r>
              <a:rPr lang="en-US" sz="3100" dirty="0">
                <a:latin typeface="Abadi" panose="020B0604020104020204" pitchFamily="34" charset="0"/>
              </a:rPr>
              <a:t>| </a:t>
            </a:r>
            <a:r>
              <a:rPr lang="en-US" sz="3100" dirty="0">
                <a:solidFill>
                  <a:srgbClr val="70AD47"/>
                </a:solidFill>
                <a:latin typeface="Abadi" panose="020B0604020104020204" pitchFamily="34" charset="0"/>
              </a:rPr>
              <a:t>Muncie Power Products</a:t>
            </a:r>
          </a:p>
          <a:p>
            <a:pPr marL="0" indent="0" algn="ctr">
              <a:buNone/>
            </a:pPr>
            <a:endParaRPr lang="en-US" sz="2000" dirty="0">
              <a:latin typeface="Abadi" panose="020B0604020104020204" pitchFamily="34" charset="0"/>
            </a:endParaRPr>
          </a:p>
        </p:txBody>
      </p:sp>
      <p:pic>
        <p:nvPicPr>
          <p:cNvPr id="6" name="Picture 5" descr="Logo, icon&#10;&#10;Description automatically generated">
            <a:extLst>
              <a:ext uri="{FF2B5EF4-FFF2-40B4-BE49-F238E27FC236}">
                <a16:creationId xmlns:a16="http://schemas.microsoft.com/office/drawing/2014/main" id="{F78DABCF-6CBB-9569-3A35-00DBE7C6D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8472" y="536960"/>
            <a:ext cx="1268156" cy="1169659"/>
          </a:xfrm>
          <a:prstGeom prst="rect">
            <a:avLst/>
          </a:prstGeom>
        </p:spPr>
      </p:pic>
      <p:sp>
        <p:nvSpPr>
          <p:cNvPr id="7" name="Rectangle 6">
            <a:extLst>
              <a:ext uri="{FF2B5EF4-FFF2-40B4-BE49-F238E27FC236}">
                <a16:creationId xmlns:a16="http://schemas.microsoft.com/office/drawing/2014/main" id="{0D7F3FEC-4305-8583-85F7-58F8089CE432}"/>
              </a:ext>
            </a:extLst>
          </p:cNvPr>
          <p:cNvSpPr/>
          <p:nvPr/>
        </p:nvSpPr>
        <p:spPr>
          <a:xfrm>
            <a:off x="0" y="6636470"/>
            <a:ext cx="12192000" cy="22153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208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8CCC6-C76B-5976-F589-6A34AFD2E65C}"/>
              </a:ext>
            </a:extLst>
          </p:cNvPr>
          <p:cNvSpPr/>
          <p:nvPr/>
        </p:nvSpPr>
        <p:spPr>
          <a:xfrm>
            <a:off x="0" y="5255581"/>
            <a:ext cx="12188952" cy="160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Abadi" panose="020B0604020104020204" pitchFamily="34" charset="0"/>
            </a:endParaRPr>
          </a:p>
        </p:txBody>
      </p:sp>
      <p:sp>
        <p:nvSpPr>
          <p:cNvPr id="6" name="TextBox 5">
            <a:extLst>
              <a:ext uri="{FF2B5EF4-FFF2-40B4-BE49-F238E27FC236}">
                <a16:creationId xmlns:a16="http://schemas.microsoft.com/office/drawing/2014/main" id="{3C20A5DD-D2E4-8BD4-63EC-CB3E61353E37}"/>
              </a:ext>
            </a:extLst>
          </p:cNvPr>
          <p:cNvSpPr txBox="1"/>
          <p:nvPr/>
        </p:nvSpPr>
        <p:spPr>
          <a:xfrm>
            <a:off x="332868" y="5255581"/>
            <a:ext cx="11523216" cy="1477328"/>
          </a:xfrm>
          <a:prstGeom prst="rect">
            <a:avLst/>
          </a:prstGeom>
          <a:noFill/>
        </p:spPr>
        <p:txBody>
          <a:bodyPr wrap="square" lIns="91440" tIns="45720" rIns="91440" bIns="45720" rtlCol="0" anchor="t">
            <a:spAutoFit/>
          </a:bodyPr>
          <a:lstStyle/>
          <a:p>
            <a:r>
              <a:rPr lang="en-US" sz="6000" b="1" dirty="0">
                <a:solidFill>
                  <a:srgbClr val="000099"/>
                </a:solidFill>
                <a:latin typeface="Abadi" panose="020B0604020104020204" pitchFamily="34" charset="0"/>
                <a:cs typeface="Arial"/>
              </a:rPr>
              <a:t>Team Introductions</a:t>
            </a:r>
          </a:p>
          <a:p>
            <a:r>
              <a:rPr lang="en-US" sz="3000" dirty="0">
                <a:solidFill>
                  <a:srgbClr val="000099"/>
                </a:solidFill>
                <a:latin typeface="Abadi" panose="020B0604020104020204" pitchFamily="34" charset="0"/>
                <a:cs typeface="Arial"/>
              </a:rPr>
              <a:t>U.S. Department of Housing &amp; Urban Development</a:t>
            </a:r>
          </a:p>
        </p:txBody>
      </p:sp>
      <p:pic>
        <p:nvPicPr>
          <p:cNvPr id="16" name="Picture 15" descr="A person and two children standing in front of a brick building&#10;&#10;Description automatically generated with medium confidence">
            <a:extLst>
              <a:ext uri="{FF2B5EF4-FFF2-40B4-BE49-F238E27FC236}">
                <a16:creationId xmlns:a16="http://schemas.microsoft.com/office/drawing/2014/main" id="{7D95760F-3FFE-9B21-E00D-C772EA483DDC}"/>
              </a:ext>
            </a:extLst>
          </p:cNvPr>
          <p:cNvPicPr>
            <a:picLocks noChangeAspect="1"/>
          </p:cNvPicPr>
          <p:nvPr/>
        </p:nvPicPr>
        <p:blipFill rotWithShape="1">
          <a:blip r:embed="rId2">
            <a:duotone>
              <a:prstClr val="black"/>
              <a:schemeClr val="accent1">
                <a:tint val="45000"/>
                <a:satMod val="400000"/>
              </a:schemeClr>
            </a:duotone>
            <a:alphaModFix amt="75000"/>
            <a:extLst>
              <a:ext uri="{28A0092B-C50C-407E-A947-70E740481C1C}">
                <a14:useLocalDpi xmlns:a14="http://schemas.microsoft.com/office/drawing/2010/main" val="0"/>
              </a:ext>
            </a:extLst>
          </a:blip>
          <a:srcRect l="35236" t="23366" r="33749"/>
          <a:stretch/>
        </p:blipFill>
        <p:spPr>
          <a:xfrm>
            <a:off x="-113883" y="0"/>
            <a:ext cx="3261674" cy="5255580"/>
          </a:xfrm>
          <a:prstGeom prst="rect">
            <a:avLst/>
          </a:prstGeom>
          <a:ln>
            <a:noFill/>
          </a:ln>
          <a:effectLst>
            <a:outerShdw blurRad="190500" algn="tl" rotWithShape="0">
              <a:srgbClr val="000000">
                <a:alpha val="70000"/>
              </a:srgbClr>
            </a:outerShdw>
          </a:effectLst>
        </p:spPr>
      </p:pic>
      <p:pic>
        <p:nvPicPr>
          <p:cNvPr id="18" name="Picture 17" descr="A person holding a person on a playground&#10;&#10;Description automatically generated with low confidence">
            <a:extLst>
              <a:ext uri="{FF2B5EF4-FFF2-40B4-BE49-F238E27FC236}">
                <a16:creationId xmlns:a16="http://schemas.microsoft.com/office/drawing/2014/main" id="{6B524961-F5EA-51DE-26A8-733726E50330}"/>
              </a:ext>
            </a:extLst>
          </p:cNvPr>
          <p:cNvPicPr>
            <a:picLocks noChangeAspect="1"/>
          </p:cNvPicPr>
          <p:nvPr/>
        </p:nvPicPr>
        <p:blipFill rotWithShape="1">
          <a:blip r:embed="rId3">
            <a:duotone>
              <a:prstClr val="black"/>
              <a:schemeClr val="accent4">
                <a:tint val="45000"/>
                <a:satMod val="400000"/>
              </a:schemeClr>
            </a:duotone>
            <a:alphaModFix amt="75000"/>
            <a:extLst>
              <a:ext uri="{28A0092B-C50C-407E-A947-70E740481C1C}">
                <a14:useLocalDpi xmlns:a14="http://schemas.microsoft.com/office/drawing/2010/main" val="0"/>
              </a:ext>
            </a:extLst>
          </a:blip>
          <a:srcRect l="15167" t="20067" r="15201" b="3299"/>
          <a:stretch/>
        </p:blipFill>
        <p:spPr>
          <a:xfrm>
            <a:off x="6295581" y="0"/>
            <a:ext cx="3261674" cy="5255580"/>
          </a:xfrm>
          <a:prstGeom prst="rect">
            <a:avLst/>
          </a:prstGeom>
          <a:ln>
            <a:noFill/>
          </a:ln>
          <a:effectLst>
            <a:outerShdw blurRad="190500" algn="tl" rotWithShape="0">
              <a:srgbClr val="000000">
                <a:alpha val="70000"/>
              </a:srgbClr>
            </a:outerShdw>
          </a:effectLst>
        </p:spPr>
      </p:pic>
      <p:pic>
        <p:nvPicPr>
          <p:cNvPr id="20" name="Picture 19" descr="A car parked in front of a building&#10;&#10;Description automatically generated with low confidence">
            <a:extLst>
              <a:ext uri="{FF2B5EF4-FFF2-40B4-BE49-F238E27FC236}">
                <a16:creationId xmlns:a16="http://schemas.microsoft.com/office/drawing/2014/main" id="{E3507221-2F24-AB2A-20FE-F0F444B31949}"/>
              </a:ext>
            </a:extLst>
          </p:cNvPr>
          <p:cNvPicPr>
            <a:picLocks noChangeAspect="1"/>
          </p:cNvPicPr>
          <p:nvPr/>
        </p:nvPicPr>
        <p:blipFill rotWithShape="1">
          <a:blip r:embed="rId4">
            <a:duotone>
              <a:prstClr val="black"/>
              <a:schemeClr val="accent6">
                <a:tint val="45000"/>
                <a:satMod val="400000"/>
              </a:schemeClr>
            </a:duotone>
            <a:alphaModFix amt="75000"/>
            <a:extLst>
              <a:ext uri="{28A0092B-C50C-407E-A947-70E740481C1C}">
                <a14:useLocalDpi xmlns:a14="http://schemas.microsoft.com/office/drawing/2010/main" val="0"/>
              </a:ext>
            </a:extLst>
          </a:blip>
          <a:srcRect l="33134" t="-12802" r="33134" b="11505"/>
          <a:stretch/>
        </p:blipFill>
        <p:spPr>
          <a:xfrm>
            <a:off x="3147791" y="-791852"/>
            <a:ext cx="3261674" cy="6047432"/>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89030503-7917-49F1-EAD2-2AFAF80B1A4E}"/>
              </a:ext>
            </a:extLst>
          </p:cNvPr>
          <p:cNvPicPr>
            <a:picLocks noChangeAspect="1"/>
          </p:cNvPicPr>
          <p:nvPr/>
        </p:nvPicPr>
        <p:blipFill rotWithShape="1">
          <a:blip r:embed="rId5">
            <a:duotone>
              <a:prstClr val="black"/>
              <a:srgbClr val="D78645">
                <a:tint val="45000"/>
                <a:satMod val="400000"/>
              </a:srgbClr>
            </a:duotone>
            <a:lum bright="20000"/>
            <a:alphaModFix amt="75000"/>
          </a:blip>
          <a:srcRect l="14749" t="-105" r="56468" b="105"/>
          <a:stretch/>
        </p:blipFill>
        <p:spPr>
          <a:xfrm>
            <a:off x="9557255" y="-23872"/>
            <a:ext cx="3258580" cy="5279452"/>
          </a:xfrm>
          <a:prstGeom prst="rect">
            <a:avLst/>
          </a:prstGeom>
          <a:ln>
            <a:noFill/>
          </a:ln>
          <a:effectLst>
            <a:outerShdw blurRad="190500" algn="tl" rotWithShape="0">
              <a:srgbClr val="000000">
                <a:alpha val="70000"/>
              </a:srgbClr>
            </a:outerShdw>
          </a:effectLst>
        </p:spPr>
      </p:pic>
      <p:cxnSp>
        <p:nvCxnSpPr>
          <p:cNvPr id="23" name="Straight Connector 22">
            <a:extLst>
              <a:ext uri="{FF2B5EF4-FFF2-40B4-BE49-F238E27FC236}">
                <a16:creationId xmlns:a16="http://schemas.microsoft.com/office/drawing/2014/main" id="{815A465C-D68D-7F94-C4DF-301F7E8249AD}"/>
              </a:ext>
            </a:extLst>
          </p:cNvPr>
          <p:cNvCxnSpPr/>
          <p:nvPr/>
        </p:nvCxnSpPr>
        <p:spPr>
          <a:xfrm>
            <a:off x="0" y="5265105"/>
            <a:ext cx="12192000" cy="0"/>
          </a:xfrm>
          <a:prstGeom prst="line">
            <a:avLst/>
          </a:prstGeom>
          <a:ln w="73025"/>
        </p:spPr>
        <p:style>
          <a:lnRef idx="1">
            <a:schemeClr val="accent4"/>
          </a:lnRef>
          <a:fillRef idx="0">
            <a:schemeClr val="accent4"/>
          </a:fillRef>
          <a:effectRef idx="0">
            <a:schemeClr val="accent4"/>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14F40410-F69A-2628-0D62-B489CB91B0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8725" y="4454371"/>
            <a:ext cx="1737359" cy="1602419"/>
          </a:xfrm>
          <a:prstGeom prst="rect">
            <a:avLst/>
          </a:prstGeom>
        </p:spPr>
      </p:pic>
    </p:spTree>
    <p:extLst>
      <p:ext uri="{BB962C8B-B14F-4D97-AF65-F5344CB8AC3E}">
        <p14:creationId xmlns:p14="http://schemas.microsoft.com/office/powerpoint/2010/main" val="2371620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8CCC6-C76B-5976-F589-6A34AFD2E65C}"/>
              </a:ext>
            </a:extLst>
          </p:cNvPr>
          <p:cNvSpPr/>
          <p:nvPr/>
        </p:nvSpPr>
        <p:spPr>
          <a:xfrm>
            <a:off x="0" y="5255581"/>
            <a:ext cx="12188952" cy="160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Abadi" panose="020B0604020104020204" pitchFamily="34" charset="0"/>
            </a:endParaRPr>
          </a:p>
        </p:txBody>
      </p:sp>
      <p:sp>
        <p:nvSpPr>
          <p:cNvPr id="6" name="TextBox 5">
            <a:extLst>
              <a:ext uri="{FF2B5EF4-FFF2-40B4-BE49-F238E27FC236}">
                <a16:creationId xmlns:a16="http://schemas.microsoft.com/office/drawing/2014/main" id="{3C20A5DD-D2E4-8BD4-63EC-CB3E61353E37}"/>
              </a:ext>
            </a:extLst>
          </p:cNvPr>
          <p:cNvSpPr txBox="1"/>
          <p:nvPr/>
        </p:nvSpPr>
        <p:spPr>
          <a:xfrm>
            <a:off x="332868" y="5255581"/>
            <a:ext cx="11523216" cy="1477328"/>
          </a:xfrm>
          <a:prstGeom prst="rect">
            <a:avLst/>
          </a:prstGeom>
          <a:noFill/>
        </p:spPr>
        <p:txBody>
          <a:bodyPr wrap="square" lIns="91440" tIns="45720" rIns="91440" bIns="45720" rtlCol="0" anchor="t">
            <a:spAutoFit/>
          </a:bodyPr>
          <a:lstStyle/>
          <a:p>
            <a:r>
              <a:rPr lang="en-US" sz="6000" b="1" dirty="0">
                <a:solidFill>
                  <a:srgbClr val="000099"/>
                </a:solidFill>
                <a:latin typeface="Abadi" panose="020B0604020104020204" pitchFamily="34" charset="0"/>
                <a:cs typeface="Arial"/>
              </a:rPr>
              <a:t>Orientation/Overview</a:t>
            </a:r>
          </a:p>
          <a:p>
            <a:r>
              <a:rPr lang="en-US" sz="3000" dirty="0">
                <a:solidFill>
                  <a:srgbClr val="000099"/>
                </a:solidFill>
                <a:latin typeface="Abadi" panose="020B0604020104020204" pitchFamily="34" charset="0"/>
                <a:cs typeface="Arial"/>
              </a:rPr>
              <a:t>Aaron Darden, Housing Authority of the City of Tulsa</a:t>
            </a:r>
          </a:p>
        </p:txBody>
      </p:sp>
      <p:pic>
        <p:nvPicPr>
          <p:cNvPr id="16" name="Picture 15" descr="A person and two children standing in front of a brick building&#10;&#10;Description automatically generated with medium confidence">
            <a:extLst>
              <a:ext uri="{FF2B5EF4-FFF2-40B4-BE49-F238E27FC236}">
                <a16:creationId xmlns:a16="http://schemas.microsoft.com/office/drawing/2014/main" id="{7D95760F-3FFE-9B21-E00D-C772EA483DDC}"/>
              </a:ext>
            </a:extLst>
          </p:cNvPr>
          <p:cNvPicPr>
            <a:picLocks noChangeAspect="1"/>
          </p:cNvPicPr>
          <p:nvPr/>
        </p:nvPicPr>
        <p:blipFill rotWithShape="1">
          <a:blip r:embed="rId3">
            <a:duotone>
              <a:prstClr val="black"/>
              <a:schemeClr val="accent1">
                <a:tint val="45000"/>
                <a:satMod val="400000"/>
              </a:schemeClr>
            </a:duotone>
            <a:alphaModFix amt="75000"/>
            <a:extLst>
              <a:ext uri="{28A0092B-C50C-407E-A947-70E740481C1C}">
                <a14:useLocalDpi xmlns:a14="http://schemas.microsoft.com/office/drawing/2010/main" val="0"/>
              </a:ext>
            </a:extLst>
          </a:blip>
          <a:srcRect l="35236" t="23366" r="33749"/>
          <a:stretch/>
        </p:blipFill>
        <p:spPr>
          <a:xfrm>
            <a:off x="-113883" y="0"/>
            <a:ext cx="3261674" cy="5255580"/>
          </a:xfrm>
          <a:prstGeom prst="rect">
            <a:avLst/>
          </a:prstGeom>
          <a:ln>
            <a:noFill/>
          </a:ln>
          <a:effectLst>
            <a:outerShdw blurRad="190500" algn="tl" rotWithShape="0">
              <a:srgbClr val="000000">
                <a:alpha val="70000"/>
              </a:srgbClr>
            </a:outerShdw>
          </a:effectLst>
        </p:spPr>
      </p:pic>
      <p:pic>
        <p:nvPicPr>
          <p:cNvPr id="18" name="Picture 17" descr="A person holding a person on a playground&#10;&#10;Description automatically generated with low confidence">
            <a:extLst>
              <a:ext uri="{FF2B5EF4-FFF2-40B4-BE49-F238E27FC236}">
                <a16:creationId xmlns:a16="http://schemas.microsoft.com/office/drawing/2014/main" id="{6B524961-F5EA-51DE-26A8-733726E50330}"/>
              </a:ext>
            </a:extLst>
          </p:cNvPr>
          <p:cNvPicPr>
            <a:picLocks noChangeAspect="1"/>
          </p:cNvPicPr>
          <p:nvPr/>
        </p:nvPicPr>
        <p:blipFill rotWithShape="1">
          <a:blip r:embed="rId4">
            <a:duotone>
              <a:prstClr val="black"/>
              <a:schemeClr val="accent4">
                <a:tint val="45000"/>
                <a:satMod val="400000"/>
              </a:schemeClr>
            </a:duotone>
            <a:alphaModFix amt="75000"/>
            <a:extLst>
              <a:ext uri="{28A0092B-C50C-407E-A947-70E740481C1C}">
                <a14:useLocalDpi xmlns:a14="http://schemas.microsoft.com/office/drawing/2010/main" val="0"/>
              </a:ext>
            </a:extLst>
          </a:blip>
          <a:srcRect l="15167" t="20067" r="15201" b="3299"/>
          <a:stretch/>
        </p:blipFill>
        <p:spPr>
          <a:xfrm>
            <a:off x="6295581" y="0"/>
            <a:ext cx="3261674" cy="5255580"/>
          </a:xfrm>
          <a:prstGeom prst="rect">
            <a:avLst/>
          </a:prstGeom>
          <a:ln>
            <a:noFill/>
          </a:ln>
          <a:effectLst>
            <a:outerShdw blurRad="190500" algn="tl" rotWithShape="0">
              <a:srgbClr val="000000">
                <a:alpha val="70000"/>
              </a:srgbClr>
            </a:outerShdw>
          </a:effectLst>
        </p:spPr>
      </p:pic>
      <p:pic>
        <p:nvPicPr>
          <p:cNvPr id="20" name="Picture 19" descr="A car parked in front of a building&#10;&#10;Description automatically generated with low confidence">
            <a:extLst>
              <a:ext uri="{FF2B5EF4-FFF2-40B4-BE49-F238E27FC236}">
                <a16:creationId xmlns:a16="http://schemas.microsoft.com/office/drawing/2014/main" id="{E3507221-2F24-AB2A-20FE-F0F444B31949}"/>
              </a:ext>
            </a:extLst>
          </p:cNvPr>
          <p:cNvPicPr>
            <a:picLocks noChangeAspect="1"/>
          </p:cNvPicPr>
          <p:nvPr/>
        </p:nvPicPr>
        <p:blipFill rotWithShape="1">
          <a:blip r:embed="rId5">
            <a:duotone>
              <a:prstClr val="black"/>
              <a:schemeClr val="accent6">
                <a:tint val="45000"/>
                <a:satMod val="400000"/>
              </a:schemeClr>
            </a:duotone>
            <a:alphaModFix amt="75000"/>
            <a:extLst>
              <a:ext uri="{28A0092B-C50C-407E-A947-70E740481C1C}">
                <a14:useLocalDpi xmlns:a14="http://schemas.microsoft.com/office/drawing/2010/main" val="0"/>
              </a:ext>
            </a:extLst>
          </a:blip>
          <a:srcRect l="33134" t="-12802" r="33134" b="11505"/>
          <a:stretch/>
        </p:blipFill>
        <p:spPr>
          <a:xfrm>
            <a:off x="3147791" y="-791852"/>
            <a:ext cx="3261674" cy="6047432"/>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89030503-7917-49F1-EAD2-2AFAF80B1A4E}"/>
              </a:ext>
            </a:extLst>
          </p:cNvPr>
          <p:cNvPicPr>
            <a:picLocks noChangeAspect="1"/>
          </p:cNvPicPr>
          <p:nvPr/>
        </p:nvPicPr>
        <p:blipFill rotWithShape="1">
          <a:blip r:embed="rId6">
            <a:duotone>
              <a:prstClr val="black"/>
              <a:srgbClr val="D78645">
                <a:tint val="45000"/>
                <a:satMod val="400000"/>
              </a:srgbClr>
            </a:duotone>
            <a:lum bright="20000"/>
            <a:alphaModFix amt="75000"/>
          </a:blip>
          <a:srcRect l="14749" t="-105" r="56468" b="105"/>
          <a:stretch/>
        </p:blipFill>
        <p:spPr>
          <a:xfrm>
            <a:off x="9557255" y="-23872"/>
            <a:ext cx="3258580" cy="5279452"/>
          </a:xfrm>
          <a:prstGeom prst="rect">
            <a:avLst/>
          </a:prstGeom>
          <a:ln>
            <a:noFill/>
          </a:ln>
          <a:effectLst>
            <a:outerShdw blurRad="190500" algn="tl" rotWithShape="0">
              <a:srgbClr val="000000">
                <a:alpha val="70000"/>
              </a:srgbClr>
            </a:outerShdw>
          </a:effectLst>
        </p:spPr>
      </p:pic>
      <p:cxnSp>
        <p:nvCxnSpPr>
          <p:cNvPr id="23" name="Straight Connector 22">
            <a:extLst>
              <a:ext uri="{FF2B5EF4-FFF2-40B4-BE49-F238E27FC236}">
                <a16:creationId xmlns:a16="http://schemas.microsoft.com/office/drawing/2014/main" id="{815A465C-D68D-7F94-C4DF-301F7E8249AD}"/>
              </a:ext>
            </a:extLst>
          </p:cNvPr>
          <p:cNvCxnSpPr/>
          <p:nvPr/>
        </p:nvCxnSpPr>
        <p:spPr>
          <a:xfrm>
            <a:off x="0" y="5265105"/>
            <a:ext cx="12192000" cy="0"/>
          </a:xfrm>
          <a:prstGeom prst="line">
            <a:avLst/>
          </a:prstGeom>
          <a:ln w="73025"/>
        </p:spPr>
        <p:style>
          <a:lnRef idx="1">
            <a:schemeClr val="accent4"/>
          </a:lnRef>
          <a:fillRef idx="0">
            <a:schemeClr val="accent4"/>
          </a:fillRef>
          <a:effectRef idx="0">
            <a:schemeClr val="accent4"/>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14F40410-F69A-2628-0D62-B489CB91B0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8725" y="4454371"/>
            <a:ext cx="1737359" cy="1602419"/>
          </a:xfrm>
          <a:prstGeom prst="rect">
            <a:avLst/>
          </a:prstGeom>
        </p:spPr>
      </p:pic>
    </p:spTree>
    <p:extLst>
      <p:ext uri="{BB962C8B-B14F-4D97-AF65-F5344CB8AC3E}">
        <p14:creationId xmlns:p14="http://schemas.microsoft.com/office/powerpoint/2010/main" val="375082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ADD521-8B39-D42A-62CA-921291E17BD2}"/>
              </a:ext>
            </a:extLst>
          </p:cNvPr>
          <p:cNvSpPr/>
          <p:nvPr/>
        </p:nvSpPr>
        <p:spPr>
          <a:xfrm>
            <a:off x="0" y="0"/>
            <a:ext cx="12192000" cy="112179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B3B9-49A7-ACA9-FD72-11F2FA9A45EF}"/>
              </a:ext>
            </a:extLst>
          </p:cNvPr>
          <p:cNvSpPr>
            <a:spLocks noGrp="1"/>
          </p:cNvSpPr>
          <p:nvPr>
            <p:ph type="title"/>
          </p:nvPr>
        </p:nvSpPr>
        <p:spPr>
          <a:xfrm>
            <a:off x="413601" y="0"/>
            <a:ext cx="10515600" cy="1325563"/>
          </a:xfrm>
        </p:spPr>
        <p:txBody>
          <a:bodyPr/>
          <a:lstStyle/>
          <a:p>
            <a:r>
              <a:rPr lang="en-US" b="1">
                <a:solidFill>
                  <a:srgbClr val="000099"/>
                </a:solidFill>
                <a:latin typeface="Abadi"/>
              </a:rPr>
              <a:t>Target Neighborhood</a:t>
            </a:r>
            <a:endParaRPr lang="en-US" b="1">
              <a:solidFill>
                <a:srgbClr val="000099"/>
              </a:solidFill>
              <a:latin typeface="Abadi" panose="020B0604020104020204" pitchFamily="34" charset="0"/>
            </a:endParaRPr>
          </a:p>
        </p:txBody>
      </p:sp>
      <p:pic>
        <p:nvPicPr>
          <p:cNvPr id="6" name="Picture 5" descr="Logo, icon&#10;&#10;Description automatically generated">
            <a:extLst>
              <a:ext uri="{FF2B5EF4-FFF2-40B4-BE49-F238E27FC236}">
                <a16:creationId xmlns:a16="http://schemas.microsoft.com/office/drawing/2014/main" id="{F78DABCF-6CBB-9569-3A35-00DBE7C6D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8472" y="536960"/>
            <a:ext cx="1268156" cy="1169659"/>
          </a:xfrm>
          <a:prstGeom prst="rect">
            <a:avLst/>
          </a:prstGeom>
        </p:spPr>
      </p:pic>
      <p:sp>
        <p:nvSpPr>
          <p:cNvPr id="7" name="Rectangle 6">
            <a:extLst>
              <a:ext uri="{FF2B5EF4-FFF2-40B4-BE49-F238E27FC236}">
                <a16:creationId xmlns:a16="http://schemas.microsoft.com/office/drawing/2014/main" id="{0D7F3FEC-4305-8583-85F7-58F8089CE432}"/>
              </a:ext>
            </a:extLst>
          </p:cNvPr>
          <p:cNvSpPr/>
          <p:nvPr/>
        </p:nvSpPr>
        <p:spPr>
          <a:xfrm>
            <a:off x="0" y="6636470"/>
            <a:ext cx="12192000" cy="22153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CCC3F50D-537A-DB1A-300A-A7D65895918D}"/>
              </a:ext>
            </a:extLst>
          </p:cNvPr>
          <p:cNvPicPr>
            <a:picLocks noChangeAspect="1"/>
          </p:cNvPicPr>
          <p:nvPr/>
        </p:nvPicPr>
        <p:blipFill>
          <a:blip r:embed="rId4"/>
          <a:stretch>
            <a:fillRect/>
          </a:stretch>
        </p:blipFill>
        <p:spPr>
          <a:xfrm>
            <a:off x="842515" y="1227369"/>
            <a:ext cx="5388633" cy="5194015"/>
          </a:xfrm>
          <a:prstGeom prst="rect">
            <a:avLst/>
          </a:prstGeom>
        </p:spPr>
      </p:pic>
      <p:cxnSp>
        <p:nvCxnSpPr>
          <p:cNvPr id="10" name="Straight Arrow Connector 9">
            <a:extLst>
              <a:ext uri="{FF2B5EF4-FFF2-40B4-BE49-F238E27FC236}">
                <a16:creationId xmlns:a16="http://schemas.microsoft.com/office/drawing/2014/main" id="{55F20317-311B-9F8F-D967-3DC75BC8DDFC}"/>
              </a:ext>
            </a:extLst>
          </p:cNvPr>
          <p:cNvCxnSpPr/>
          <p:nvPr/>
        </p:nvCxnSpPr>
        <p:spPr>
          <a:xfrm>
            <a:off x="2182586" y="1701800"/>
            <a:ext cx="3220355" cy="18143"/>
          </a:xfrm>
          <a:prstGeom prst="straightConnector1">
            <a:avLst/>
          </a:prstGeom>
          <a:ln w="57150">
            <a:solidFill>
              <a:srgbClr val="4472C4"/>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4C880CD-41E3-3C3A-1757-BF6EF3619A12}"/>
              </a:ext>
            </a:extLst>
          </p:cNvPr>
          <p:cNvCxnSpPr>
            <a:cxnSpLocks/>
          </p:cNvCxnSpPr>
          <p:nvPr/>
        </p:nvCxnSpPr>
        <p:spPr>
          <a:xfrm>
            <a:off x="2227942" y="5602513"/>
            <a:ext cx="1043213" cy="335642"/>
          </a:xfrm>
          <a:prstGeom prst="straightConnector1">
            <a:avLst/>
          </a:prstGeom>
          <a:ln w="57150">
            <a:solidFill>
              <a:srgbClr val="4472C4"/>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B67332A-3528-1D31-AAC9-AC8AC25A711B}"/>
              </a:ext>
            </a:extLst>
          </p:cNvPr>
          <p:cNvCxnSpPr>
            <a:cxnSpLocks/>
          </p:cNvCxnSpPr>
          <p:nvPr/>
        </p:nvCxnSpPr>
        <p:spPr>
          <a:xfrm>
            <a:off x="3289300" y="5974442"/>
            <a:ext cx="1215570" cy="27214"/>
          </a:xfrm>
          <a:prstGeom prst="straightConnector1">
            <a:avLst/>
          </a:prstGeom>
          <a:ln w="57150">
            <a:solidFill>
              <a:srgbClr val="4472C4"/>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8D2C27-0B83-0CF5-C502-39F2DCB6BA5E}"/>
              </a:ext>
            </a:extLst>
          </p:cNvPr>
          <p:cNvCxnSpPr>
            <a:cxnSpLocks/>
          </p:cNvCxnSpPr>
          <p:nvPr/>
        </p:nvCxnSpPr>
        <p:spPr>
          <a:xfrm flipH="1" flipV="1">
            <a:off x="5402940" y="1828800"/>
            <a:ext cx="27216" cy="3964213"/>
          </a:xfrm>
          <a:prstGeom prst="straightConnector1">
            <a:avLst/>
          </a:prstGeom>
          <a:ln w="57150">
            <a:solidFill>
              <a:srgbClr val="4472C4"/>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A9C8CAB-D891-8C58-F663-7FA3E3FD60A7}"/>
              </a:ext>
            </a:extLst>
          </p:cNvPr>
          <p:cNvCxnSpPr>
            <a:cxnSpLocks/>
          </p:cNvCxnSpPr>
          <p:nvPr/>
        </p:nvCxnSpPr>
        <p:spPr>
          <a:xfrm flipV="1">
            <a:off x="4486727" y="5856513"/>
            <a:ext cx="979713" cy="154214"/>
          </a:xfrm>
          <a:prstGeom prst="straightConnector1">
            <a:avLst/>
          </a:prstGeom>
          <a:ln w="57150">
            <a:solidFill>
              <a:srgbClr val="4472C4"/>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3AA39E4-B425-1D00-88A0-17A90788F916}"/>
              </a:ext>
            </a:extLst>
          </p:cNvPr>
          <p:cNvCxnSpPr>
            <a:cxnSpLocks/>
          </p:cNvCxnSpPr>
          <p:nvPr/>
        </p:nvCxnSpPr>
        <p:spPr>
          <a:xfrm flipH="1" flipV="1">
            <a:off x="2227939" y="1656442"/>
            <a:ext cx="18145" cy="1941285"/>
          </a:xfrm>
          <a:prstGeom prst="straightConnector1">
            <a:avLst/>
          </a:prstGeom>
          <a:ln w="57150">
            <a:solidFill>
              <a:srgbClr val="4472C4"/>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ECD23DD-783B-17A3-95CB-02EF9FAAE9D2}"/>
              </a:ext>
            </a:extLst>
          </p:cNvPr>
          <p:cNvCxnSpPr>
            <a:cxnSpLocks/>
          </p:cNvCxnSpPr>
          <p:nvPr/>
        </p:nvCxnSpPr>
        <p:spPr>
          <a:xfrm flipH="1" flipV="1">
            <a:off x="2246081" y="4550228"/>
            <a:ext cx="9074" cy="1124856"/>
          </a:xfrm>
          <a:prstGeom prst="straightConnector1">
            <a:avLst/>
          </a:prstGeom>
          <a:ln w="57150">
            <a:solidFill>
              <a:srgbClr val="4472C4"/>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0296F40-8974-12C3-EE67-29DB19E62CD2}"/>
              </a:ext>
            </a:extLst>
          </p:cNvPr>
          <p:cNvCxnSpPr>
            <a:cxnSpLocks/>
          </p:cNvCxnSpPr>
          <p:nvPr/>
        </p:nvCxnSpPr>
        <p:spPr>
          <a:xfrm flipV="1">
            <a:off x="1966197" y="3682689"/>
            <a:ext cx="253334" cy="540303"/>
          </a:xfrm>
          <a:prstGeom prst="straightConnector1">
            <a:avLst/>
          </a:prstGeom>
          <a:ln w="57150">
            <a:solidFill>
              <a:srgbClr val="4472C4"/>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21D5EF9-C505-C5F8-B483-A4A2F4BCB7C0}"/>
              </a:ext>
            </a:extLst>
          </p:cNvPr>
          <p:cNvCxnSpPr>
            <a:cxnSpLocks/>
          </p:cNvCxnSpPr>
          <p:nvPr/>
        </p:nvCxnSpPr>
        <p:spPr>
          <a:xfrm>
            <a:off x="2028369" y="4341584"/>
            <a:ext cx="190498" cy="235856"/>
          </a:xfrm>
          <a:prstGeom prst="straightConnector1">
            <a:avLst/>
          </a:prstGeom>
          <a:ln w="57150">
            <a:solidFill>
              <a:srgbClr val="4472C4"/>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FCD8461-2F06-7A50-C50F-0824A8CC536C}"/>
              </a:ext>
            </a:extLst>
          </p:cNvPr>
          <p:cNvSpPr/>
          <p:nvPr/>
        </p:nvSpPr>
        <p:spPr>
          <a:xfrm>
            <a:off x="3849461" y="4575174"/>
            <a:ext cx="371929" cy="435429"/>
          </a:xfrm>
          <a:prstGeom prst="rect">
            <a:avLst/>
          </a:prstGeom>
          <a:no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E7DE9F0-680A-89A2-35B9-FBBB93A04FF9}"/>
              </a:ext>
            </a:extLst>
          </p:cNvPr>
          <p:cNvCxnSpPr>
            <a:cxnSpLocks/>
          </p:cNvCxnSpPr>
          <p:nvPr/>
        </p:nvCxnSpPr>
        <p:spPr>
          <a:xfrm flipH="1">
            <a:off x="6763653" y="5275941"/>
            <a:ext cx="889001" cy="9072"/>
          </a:xfrm>
          <a:prstGeom prst="straightConnector1">
            <a:avLst/>
          </a:prstGeom>
          <a:ln w="57150">
            <a:solidFill>
              <a:srgbClr val="4472C4"/>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7D06FFB-618A-47A3-0C8A-FC517AD2D0BC}"/>
              </a:ext>
            </a:extLst>
          </p:cNvPr>
          <p:cNvSpPr/>
          <p:nvPr/>
        </p:nvSpPr>
        <p:spPr>
          <a:xfrm>
            <a:off x="7024460" y="5745388"/>
            <a:ext cx="371929" cy="435429"/>
          </a:xfrm>
          <a:prstGeom prst="rect">
            <a:avLst/>
          </a:prstGeom>
          <a:no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3337388-2407-0F7F-26B3-7F53273C567A}"/>
              </a:ext>
            </a:extLst>
          </p:cNvPr>
          <p:cNvSpPr txBox="1"/>
          <p:nvPr/>
        </p:nvSpPr>
        <p:spPr>
          <a:xfrm>
            <a:off x="7976507" y="509179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badi" panose="020B0604020104020204" pitchFamily="34" charset="0"/>
              </a:rPr>
              <a:t>Target Neighborhood</a:t>
            </a:r>
          </a:p>
        </p:txBody>
      </p:sp>
      <p:sp>
        <p:nvSpPr>
          <p:cNvPr id="24" name="TextBox 23">
            <a:extLst>
              <a:ext uri="{FF2B5EF4-FFF2-40B4-BE49-F238E27FC236}">
                <a16:creationId xmlns:a16="http://schemas.microsoft.com/office/drawing/2014/main" id="{84F77865-9746-794C-693A-DAE23AA0D669}"/>
              </a:ext>
            </a:extLst>
          </p:cNvPr>
          <p:cNvSpPr txBox="1"/>
          <p:nvPr/>
        </p:nvSpPr>
        <p:spPr>
          <a:xfrm>
            <a:off x="7976506" y="5744934"/>
            <a:ext cx="29155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badi" panose="020B0604020104020204" pitchFamily="34" charset="0"/>
              </a:rPr>
              <a:t>Comanche Park Apartments</a:t>
            </a:r>
          </a:p>
        </p:txBody>
      </p:sp>
    </p:spTree>
    <p:extLst>
      <p:ext uri="{BB962C8B-B14F-4D97-AF65-F5344CB8AC3E}">
        <p14:creationId xmlns:p14="http://schemas.microsoft.com/office/powerpoint/2010/main" val="1371547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ADD521-8B39-D42A-62CA-921291E17BD2}"/>
              </a:ext>
            </a:extLst>
          </p:cNvPr>
          <p:cNvSpPr/>
          <p:nvPr/>
        </p:nvSpPr>
        <p:spPr>
          <a:xfrm>
            <a:off x="0" y="0"/>
            <a:ext cx="12192000" cy="112179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B3B9-49A7-ACA9-FD72-11F2FA9A45EF}"/>
              </a:ext>
            </a:extLst>
          </p:cNvPr>
          <p:cNvSpPr>
            <a:spLocks noGrp="1"/>
          </p:cNvSpPr>
          <p:nvPr>
            <p:ph type="title"/>
          </p:nvPr>
        </p:nvSpPr>
        <p:spPr>
          <a:xfrm>
            <a:off x="413601" y="0"/>
            <a:ext cx="10515600" cy="1325563"/>
          </a:xfrm>
        </p:spPr>
        <p:txBody>
          <a:bodyPr/>
          <a:lstStyle/>
          <a:p>
            <a:r>
              <a:rPr lang="en-US" b="1">
                <a:solidFill>
                  <a:srgbClr val="000099"/>
                </a:solidFill>
                <a:latin typeface="Abadi" panose="020B0604020104020204" pitchFamily="34" charset="0"/>
              </a:rPr>
              <a:t>Envision Comanche Planning Process</a:t>
            </a:r>
          </a:p>
        </p:txBody>
      </p:sp>
      <p:pic>
        <p:nvPicPr>
          <p:cNvPr id="6" name="Picture 5" descr="Logo, icon&#10;&#10;Description automatically generated">
            <a:extLst>
              <a:ext uri="{FF2B5EF4-FFF2-40B4-BE49-F238E27FC236}">
                <a16:creationId xmlns:a16="http://schemas.microsoft.com/office/drawing/2014/main" id="{F78DABCF-6CBB-9569-3A35-00DBE7C6D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8472" y="536960"/>
            <a:ext cx="1268156" cy="1169659"/>
          </a:xfrm>
          <a:prstGeom prst="rect">
            <a:avLst/>
          </a:prstGeom>
        </p:spPr>
      </p:pic>
      <p:sp>
        <p:nvSpPr>
          <p:cNvPr id="7" name="Rectangle 6">
            <a:extLst>
              <a:ext uri="{FF2B5EF4-FFF2-40B4-BE49-F238E27FC236}">
                <a16:creationId xmlns:a16="http://schemas.microsoft.com/office/drawing/2014/main" id="{0D7F3FEC-4305-8583-85F7-58F8089CE432}"/>
              </a:ext>
            </a:extLst>
          </p:cNvPr>
          <p:cNvSpPr/>
          <p:nvPr/>
        </p:nvSpPr>
        <p:spPr>
          <a:xfrm>
            <a:off x="0" y="6636470"/>
            <a:ext cx="12192000" cy="22153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3F7C5457-651F-8027-D211-AF432ABA054B}"/>
              </a:ext>
            </a:extLst>
          </p:cNvPr>
          <p:cNvPicPr>
            <a:picLocks noChangeAspect="1"/>
          </p:cNvPicPr>
          <p:nvPr/>
        </p:nvPicPr>
        <p:blipFill>
          <a:blip r:embed="rId4"/>
          <a:stretch>
            <a:fillRect/>
          </a:stretch>
        </p:blipFill>
        <p:spPr>
          <a:xfrm>
            <a:off x="2438400" y="1191437"/>
            <a:ext cx="7315200" cy="1647825"/>
          </a:xfrm>
          <a:prstGeom prst="rect">
            <a:avLst/>
          </a:prstGeom>
        </p:spPr>
      </p:pic>
      <p:pic>
        <p:nvPicPr>
          <p:cNvPr id="9" name="Picture 5">
            <a:extLst>
              <a:ext uri="{FF2B5EF4-FFF2-40B4-BE49-F238E27FC236}">
                <a16:creationId xmlns:a16="http://schemas.microsoft.com/office/drawing/2014/main" id="{C95528F5-3DE0-54AB-5089-604BAC5C7E3A}"/>
              </a:ext>
            </a:extLst>
          </p:cNvPr>
          <p:cNvPicPr>
            <a:picLocks noChangeAspect="1"/>
          </p:cNvPicPr>
          <p:nvPr/>
        </p:nvPicPr>
        <p:blipFill>
          <a:blip r:embed="rId5"/>
          <a:stretch>
            <a:fillRect/>
          </a:stretch>
        </p:blipFill>
        <p:spPr>
          <a:xfrm>
            <a:off x="1391232" y="2839262"/>
            <a:ext cx="4489804" cy="3306372"/>
          </a:xfrm>
          <a:prstGeom prst="rect">
            <a:avLst/>
          </a:prstGeom>
        </p:spPr>
      </p:pic>
      <p:pic>
        <p:nvPicPr>
          <p:cNvPr id="10" name="Picture 6">
            <a:extLst>
              <a:ext uri="{FF2B5EF4-FFF2-40B4-BE49-F238E27FC236}">
                <a16:creationId xmlns:a16="http://schemas.microsoft.com/office/drawing/2014/main" id="{6778CA62-4E57-6B1B-7F4C-F6CF2D77E997}"/>
              </a:ext>
            </a:extLst>
          </p:cNvPr>
          <p:cNvPicPr>
            <a:picLocks noChangeAspect="1"/>
          </p:cNvPicPr>
          <p:nvPr/>
        </p:nvPicPr>
        <p:blipFill>
          <a:blip r:embed="rId6"/>
          <a:stretch>
            <a:fillRect/>
          </a:stretch>
        </p:blipFill>
        <p:spPr>
          <a:xfrm>
            <a:off x="6236306" y="2839262"/>
            <a:ext cx="4968723" cy="3320332"/>
          </a:xfrm>
          <a:prstGeom prst="rect">
            <a:avLst/>
          </a:prstGeom>
        </p:spPr>
      </p:pic>
    </p:spTree>
    <p:extLst>
      <p:ext uri="{BB962C8B-B14F-4D97-AF65-F5344CB8AC3E}">
        <p14:creationId xmlns:p14="http://schemas.microsoft.com/office/powerpoint/2010/main" val="2366454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ADD521-8B39-D42A-62CA-921291E17BD2}"/>
              </a:ext>
            </a:extLst>
          </p:cNvPr>
          <p:cNvSpPr/>
          <p:nvPr/>
        </p:nvSpPr>
        <p:spPr>
          <a:xfrm>
            <a:off x="0" y="0"/>
            <a:ext cx="12192000" cy="112179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B3B9-49A7-ACA9-FD72-11F2FA9A45EF}"/>
              </a:ext>
            </a:extLst>
          </p:cNvPr>
          <p:cNvSpPr>
            <a:spLocks noGrp="1"/>
          </p:cNvSpPr>
          <p:nvPr>
            <p:ph type="title"/>
          </p:nvPr>
        </p:nvSpPr>
        <p:spPr>
          <a:xfrm>
            <a:off x="413601" y="0"/>
            <a:ext cx="10515600" cy="1325563"/>
          </a:xfrm>
        </p:spPr>
        <p:txBody>
          <a:bodyPr/>
          <a:lstStyle/>
          <a:p>
            <a:r>
              <a:rPr lang="en-US" b="1">
                <a:solidFill>
                  <a:srgbClr val="000099"/>
                </a:solidFill>
                <a:latin typeface="Abadi" panose="020B0604020104020204" pitchFamily="34" charset="0"/>
              </a:rPr>
              <a:t>Envision Comanche Community Vision</a:t>
            </a:r>
          </a:p>
        </p:txBody>
      </p:sp>
      <p:pic>
        <p:nvPicPr>
          <p:cNvPr id="6" name="Picture 5" descr="Logo, icon&#10;&#10;Description automatically generated">
            <a:extLst>
              <a:ext uri="{FF2B5EF4-FFF2-40B4-BE49-F238E27FC236}">
                <a16:creationId xmlns:a16="http://schemas.microsoft.com/office/drawing/2014/main" id="{F78DABCF-6CBB-9569-3A35-00DBE7C6D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8472" y="536960"/>
            <a:ext cx="1268156" cy="1169659"/>
          </a:xfrm>
          <a:prstGeom prst="rect">
            <a:avLst/>
          </a:prstGeom>
        </p:spPr>
      </p:pic>
      <p:sp>
        <p:nvSpPr>
          <p:cNvPr id="7" name="Rectangle 6">
            <a:extLst>
              <a:ext uri="{FF2B5EF4-FFF2-40B4-BE49-F238E27FC236}">
                <a16:creationId xmlns:a16="http://schemas.microsoft.com/office/drawing/2014/main" id="{0D7F3FEC-4305-8583-85F7-58F8089CE432}"/>
              </a:ext>
            </a:extLst>
          </p:cNvPr>
          <p:cNvSpPr/>
          <p:nvPr/>
        </p:nvSpPr>
        <p:spPr>
          <a:xfrm>
            <a:off x="0" y="6636470"/>
            <a:ext cx="12192000" cy="22153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a:extLst>
              <a:ext uri="{FF2B5EF4-FFF2-40B4-BE49-F238E27FC236}">
                <a16:creationId xmlns:a16="http://schemas.microsoft.com/office/drawing/2014/main" id="{61446B07-6B97-9C1C-3F90-C90330DB7E68}"/>
              </a:ext>
            </a:extLst>
          </p:cNvPr>
          <p:cNvPicPr>
            <a:picLocks noGrp="1" noChangeAspect="1"/>
          </p:cNvPicPr>
          <p:nvPr>
            <p:ph idx="1"/>
          </p:nvPr>
        </p:nvPicPr>
        <p:blipFill>
          <a:blip r:embed="rId4"/>
          <a:stretch>
            <a:fillRect/>
          </a:stretch>
        </p:blipFill>
        <p:spPr>
          <a:xfrm>
            <a:off x="1172835" y="1248667"/>
            <a:ext cx="4701787" cy="3135122"/>
          </a:xfrm>
        </p:spPr>
      </p:pic>
      <p:pic>
        <p:nvPicPr>
          <p:cNvPr id="10" name="Picture 5">
            <a:extLst>
              <a:ext uri="{FF2B5EF4-FFF2-40B4-BE49-F238E27FC236}">
                <a16:creationId xmlns:a16="http://schemas.microsoft.com/office/drawing/2014/main" id="{62B87DF4-6F6B-D773-41C7-954A63A73912}"/>
              </a:ext>
            </a:extLst>
          </p:cNvPr>
          <p:cNvPicPr>
            <a:picLocks noChangeAspect="1"/>
          </p:cNvPicPr>
          <p:nvPr/>
        </p:nvPicPr>
        <p:blipFill>
          <a:blip r:embed="rId5"/>
          <a:stretch>
            <a:fillRect/>
          </a:stretch>
        </p:blipFill>
        <p:spPr>
          <a:xfrm>
            <a:off x="6095176" y="1242742"/>
            <a:ext cx="2973010" cy="2000739"/>
          </a:xfrm>
          <a:prstGeom prst="rect">
            <a:avLst/>
          </a:prstGeom>
        </p:spPr>
      </p:pic>
      <p:pic>
        <p:nvPicPr>
          <p:cNvPr id="11" name="Picture 6">
            <a:extLst>
              <a:ext uri="{FF2B5EF4-FFF2-40B4-BE49-F238E27FC236}">
                <a16:creationId xmlns:a16="http://schemas.microsoft.com/office/drawing/2014/main" id="{8795828B-B20D-3DBF-B59A-BED9DE942821}"/>
              </a:ext>
            </a:extLst>
          </p:cNvPr>
          <p:cNvPicPr>
            <a:picLocks noChangeAspect="1"/>
          </p:cNvPicPr>
          <p:nvPr/>
        </p:nvPicPr>
        <p:blipFill>
          <a:blip r:embed="rId6"/>
          <a:stretch>
            <a:fillRect/>
          </a:stretch>
        </p:blipFill>
        <p:spPr>
          <a:xfrm>
            <a:off x="6095177" y="3458682"/>
            <a:ext cx="4533295" cy="2987524"/>
          </a:xfrm>
          <a:prstGeom prst="rect">
            <a:avLst/>
          </a:prstGeom>
        </p:spPr>
      </p:pic>
      <p:pic>
        <p:nvPicPr>
          <p:cNvPr id="12" name="Picture 7">
            <a:extLst>
              <a:ext uri="{FF2B5EF4-FFF2-40B4-BE49-F238E27FC236}">
                <a16:creationId xmlns:a16="http://schemas.microsoft.com/office/drawing/2014/main" id="{0E7228DD-6D35-B1CD-3729-8732B217E8AF}"/>
              </a:ext>
            </a:extLst>
          </p:cNvPr>
          <p:cNvPicPr>
            <a:picLocks noChangeAspect="1"/>
          </p:cNvPicPr>
          <p:nvPr/>
        </p:nvPicPr>
        <p:blipFill>
          <a:blip r:embed="rId7"/>
          <a:stretch>
            <a:fillRect/>
          </a:stretch>
        </p:blipFill>
        <p:spPr>
          <a:xfrm>
            <a:off x="2648034" y="4381183"/>
            <a:ext cx="3227009" cy="2134334"/>
          </a:xfrm>
          <a:prstGeom prst="rect">
            <a:avLst/>
          </a:prstGeom>
        </p:spPr>
      </p:pic>
    </p:spTree>
    <p:extLst>
      <p:ext uri="{BB962C8B-B14F-4D97-AF65-F5344CB8AC3E}">
        <p14:creationId xmlns:p14="http://schemas.microsoft.com/office/powerpoint/2010/main" val="31670321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e302399-1e21-4a59-903b-49bcafe6c62a">
      <Terms xmlns="http://schemas.microsoft.com/office/infopath/2007/PartnerControls"/>
    </lcf76f155ced4ddcb4097134ff3c332f>
    <TaxCatchAll xmlns="b1b35d42-639b-4f79-bb13-cfe5cdb1ba9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75FC49A2772A46AB7A3D6FDFDC9697" ma:contentTypeVersion="16" ma:contentTypeDescription="Create a new document." ma:contentTypeScope="" ma:versionID="c506defdc52a25b7d2717f64074b2302">
  <xsd:schema xmlns:xsd="http://www.w3.org/2001/XMLSchema" xmlns:xs="http://www.w3.org/2001/XMLSchema" xmlns:p="http://schemas.microsoft.com/office/2006/metadata/properties" xmlns:ns2="2e302399-1e21-4a59-903b-49bcafe6c62a" xmlns:ns3="b1b35d42-639b-4f79-bb13-cfe5cdb1ba9e" targetNamespace="http://schemas.microsoft.com/office/2006/metadata/properties" ma:root="true" ma:fieldsID="73f1d78f4d1bd3085ec5e76d3d3230cc" ns2:_="" ns3:_="">
    <xsd:import namespace="2e302399-1e21-4a59-903b-49bcafe6c62a"/>
    <xsd:import namespace="b1b35d42-639b-4f79-bb13-cfe5cdb1ba9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02399-1e21-4a59-903b-49bcafe6c6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840edb0-85a5-4ca0-ab49-115a0a0e97b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1b35d42-639b-4f79-bb13-cfe5cdb1ba9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533d66b-93c6-483d-a0bb-c8ba23aa03b1}" ma:internalName="TaxCatchAll" ma:showField="CatchAllData" ma:web="b1b35d42-639b-4f79-bb13-cfe5cdb1ba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0A1974-DBA3-464E-868A-250F69C8A0BF}">
  <ds:schemaRefs>
    <ds:schemaRef ds:uri="http://schemas.microsoft.com/sharepoint/v3/contenttype/forms"/>
  </ds:schemaRefs>
</ds:datastoreItem>
</file>

<file path=customXml/itemProps2.xml><?xml version="1.0" encoding="utf-8"?>
<ds:datastoreItem xmlns:ds="http://schemas.openxmlformats.org/officeDocument/2006/customXml" ds:itemID="{7CF46F3B-4B39-40C5-9722-9E52BA5B88E7}">
  <ds:schemaRefs>
    <ds:schemaRef ds:uri="2e302399-1e21-4a59-903b-49bcafe6c62a"/>
    <ds:schemaRef ds:uri="b1b35d42-639b-4f79-bb13-cfe5cdb1ba9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EB814B9-F757-4DF4-99DF-66DD67F2E738}">
  <ds:schemaRefs>
    <ds:schemaRef ds:uri="2e302399-1e21-4a59-903b-49bcafe6c62a"/>
    <ds:schemaRef ds:uri="b1b35d42-639b-4f79-bb13-cfe5cdb1ba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23</TotalTime>
  <Words>752</Words>
  <Application>Microsoft Office PowerPoint</Application>
  <PresentationFormat>Widescreen</PresentationFormat>
  <Paragraphs>77</Paragraphs>
  <Slides>14</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Abadi</vt:lpstr>
      <vt:lpstr>Arial</vt:lpstr>
      <vt:lpstr>Calibri</vt:lpstr>
      <vt:lpstr>Calibri Light</vt:lpstr>
      <vt:lpstr>Office Theme</vt:lpstr>
      <vt:lpstr>PowerPoint Presentation</vt:lpstr>
      <vt:lpstr>PowerPoint Presentation</vt:lpstr>
      <vt:lpstr>Implementation Team</vt:lpstr>
      <vt:lpstr>Partner Organization</vt:lpstr>
      <vt:lpstr>PowerPoint Presentation</vt:lpstr>
      <vt:lpstr>PowerPoint Presentation</vt:lpstr>
      <vt:lpstr>Target Neighborhood</vt:lpstr>
      <vt:lpstr>Envision Comanche Planning Process</vt:lpstr>
      <vt:lpstr>Envision Comanche Community Vision</vt:lpstr>
      <vt:lpstr>Values of 36N </vt:lpstr>
      <vt:lpstr>Implementation Governance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Ginny Hensley</dc:creator>
  <cp:lastModifiedBy>Ginny Hensley</cp:lastModifiedBy>
  <cp:revision>3</cp:revision>
  <dcterms:created xsi:type="dcterms:W3CDTF">2022-05-25T21:09:19Z</dcterms:created>
  <dcterms:modified xsi:type="dcterms:W3CDTF">2022-06-09T15:47:02Z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0x0101004975FC49A2772A46AB7A3D6FDFDC9697</vt:lpwstr>
  </property>
  <property fmtid="{D5CDD505-2E9C-101B-9397-08002B2CF9AE}" pid="3" name="MediaServiceImageTags">
    <vt:lpwstr/>
  </property>
</Properties>
</file>