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omments/modernComment_173_47286DF8.xml" ContentType="application/vnd.ms-powerpoint.comment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372" r:id="rId5"/>
    <p:sldId id="365" r:id="rId6"/>
    <p:sldId id="362" r:id="rId7"/>
    <p:sldId id="267" r:id="rId8"/>
    <p:sldId id="363" r:id="rId9"/>
    <p:sldId id="260" r:id="rId10"/>
    <p:sldId id="366" r:id="rId11"/>
    <p:sldId id="262" r:id="rId12"/>
    <p:sldId id="367" r:id="rId13"/>
    <p:sldId id="261" r:id="rId14"/>
    <p:sldId id="368" r:id="rId15"/>
    <p:sldId id="371" r:id="rId16"/>
    <p:sldId id="263" r:id="rId17"/>
    <p:sldId id="369" r:id="rId18"/>
    <p:sldId id="264" r:id="rId19"/>
    <p:sldId id="370" r:id="rId20"/>
    <p:sldId id="265" r:id="rId21"/>
    <p:sldId id="271" r:id="rId22"/>
    <p:sldId id="272" r:id="rId23"/>
    <p:sldId id="284" r:id="rId24"/>
    <p:sldId id="361" r:id="rId25"/>
    <p:sldId id="37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8E67B85-5CAE-BCCA-25E3-B261A77634D4}" name="Leonard, Alecia" initials="LA" userId="S::Alecia.Leonard@urbanstrategiesinc.org::4ada803c-a928-45c4-9fcc-2cf5c51ff823" providerId="AD"/>
  <p188:author id="{8CFAA0FE-D8A9-C5FB-2E55-D80F182A5E76}" name="Erik Solivan" initials="ES" userId="S::erik2301@tulsahousing.org::ee7650d7-9f83-4d9b-9a74-05a66aab786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3A86"/>
    <a:srgbClr val="0000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7D71F1-48AB-4FFA-83C1-77679E344E3E}" v="1" dt="2022-06-09T15:25:29.4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nny Hensley" userId="fab22c7e-c5a0-4ed4-b5cc-8a8c68b45218" providerId="ADAL" clId="{637D71F1-48AB-4FFA-83C1-77679E344E3E}"/>
    <pc:docChg chg="modSld">
      <pc:chgData name="Ginny Hensley" userId="fab22c7e-c5a0-4ed4-b5cc-8a8c68b45218" providerId="ADAL" clId="{637D71F1-48AB-4FFA-83C1-77679E344E3E}" dt="2022-06-09T15:27:35.727" v="183" actId="1076"/>
      <pc:docMkLst>
        <pc:docMk/>
      </pc:docMkLst>
      <pc:sldChg chg="modSp mod">
        <pc:chgData name="Ginny Hensley" userId="fab22c7e-c5a0-4ed4-b5cc-8a8c68b45218" providerId="ADAL" clId="{637D71F1-48AB-4FFA-83C1-77679E344E3E}" dt="2022-06-08T18:34:28.469" v="2" actId="255"/>
        <pc:sldMkLst>
          <pc:docMk/>
          <pc:sldMk cId="2998313966" sldId="372"/>
        </pc:sldMkLst>
        <pc:spChg chg="mod">
          <ac:chgData name="Ginny Hensley" userId="fab22c7e-c5a0-4ed4-b5cc-8a8c68b45218" providerId="ADAL" clId="{637D71F1-48AB-4FFA-83C1-77679E344E3E}" dt="2022-06-08T18:34:28.469" v="2" actId="255"/>
          <ac:spMkLst>
            <pc:docMk/>
            <pc:sldMk cId="2998313966" sldId="372"/>
            <ac:spMk id="6" creationId="{3C20A5DD-D2E4-8BD4-63EC-CB3E61353E37}"/>
          </ac:spMkLst>
        </pc:spChg>
      </pc:sldChg>
      <pc:sldChg chg="modSp mod">
        <pc:chgData name="Ginny Hensley" userId="fab22c7e-c5a0-4ed4-b5cc-8a8c68b45218" providerId="ADAL" clId="{637D71F1-48AB-4FFA-83C1-77679E344E3E}" dt="2022-06-09T15:27:35.727" v="183" actId="1076"/>
        <pc:sldMkLst>
          <pc:docMk/>
          <pc:sldMk cId="2443747830" sldId="373"/>
        </pc:sldMkLst>
        <pc:spChg chg="mod">
          <ac:chgData name="Ginny Hensley" userId="fab22c7e-c5a0-4ed4-b5cc-8a8c68b45218" providerId="ADAL" clId="{637D71F1-48AB-4FFA-83C1-77679E344E3E}" dt="2022-06-09T15:27:29.287" v="182" actId="1076"/>
          <ac:spMkLst>
            <pc:docMk/>
            <pc:sldMk cId="2443747830" sldId="373"/>
            <ac:spMk id="6" creationId="{3C20A5DD-D2E4-8BD4-63EC-CB3E61353E37}"/>
          </ac:spMkLst>
        </pc:spChg>
        <pc:picChg chg="mod">
          <ac:chgData name="Ginny Hensley" userId="fab22c7e-c5a0-4ed4-b5cc-8a8c68b45218" providerId="ADAL" clId="{637D71F1-48AB-4FFA-83C1-77679E344E3E}" dt="2022-06-09T15:27:35.727" v="183" actId="1076"/>
          <ac:picMkLst>
            <pc:docMk/>
            <pc:sldMk cId="2443747830" sldId="373"/>
            <ac:picMk id="9" creationId="{14F40410-F69A-2628-0D62-B489CB91B063}"/>
          </ac:picMkLst>
        </pc:picChg>
        <pc:picChg chg="mod">
          <ac:chgData name="Ginny Hensley" userId="fab22c7e-c5a0-4ed4-b5cc-8a8c68b45218" providerId="ADAL" clId="{637D71F1-48AB-4FFA-83C1-77679E344E3E}" dt="2022-06-09T15:27:09.575" v="177" actId="14100"/>
          <ac:picMkLst>
            <pc:docMk/>
            <pc:sldMk cId="2443747830" sldId="373"/>
            <ac:picMk id="16" creationId="{7D95760F-3FFE-9B21-E00D-C772EA483DDC}"/>
          </ac:picMkLst>
        </pc:picChg>
        <pc:picChg chg="mod">
          <ac:chgData name="Ginny Hensley" userId="fab22c7e-c5a0-4ed4-b5cc-8a8c68b45218" providerId="ADAL" clId="{637D71F1-48AB-4FFA-83C1-77679E344E3E}" dt="2022-06-09T15:27:15.231" v="179" actId="14100"/>
          <ac:picMkLst>
            <pc:docMk/>
            <pc:sldMk cId="2443747830" sldId="373"/>
            <ac:picMk id="18" creationId="{6B524961-F5EA-51DE-26A8-733726E50330}"/>
          </ac:picMkLst>
        </pc:picChg>
        <pc:picChg chg="mod">
          <ac:chgData name="Ginny Hensley" userId="fab22c7e-c5a0-4ed4-b5cc-8a8c68b45218" providerId="ADAL" clId="{637D71F1-48AB-4FFA-83C1-77679E344E3E}" dt="2022-06-09T15:27:12.671" v="178" actId="14100"/>
          <ac:picMkLst>
            <pc:docMk/>
            <pc:sldMk cId="2443747830" sldId="373"/>
            <ac:picMk id="20" creationId="{E3507221-2F24-AB2A-20FE-F0F444B31949}"/>
          </ac:picMkLst>
        </pc:picChg>
        <pc:picChg chg="mod">
          <ac:chgData name="Ginny Hensley" userId="fab22c7e-c5a0-4ed4-b5cc-8a8c68b45218" providerId="ADAL" clId="{637D71F1-48AB-4FFA-83C1-77679E344E3E}" dt="2022-06-09T15:27:18.262" v="180" actId="14100"/>
          <ac:picMkLst>
            <pc:docMk/>
            <pc:sldMk cId="2443747830" sldId="373"/>
            <ac:picMk id="21" creationId="{89030503-7917-49F1-EAD2-2AFAF80B1A4E}"/>
          </ac:picMkLst>
        </pc:picChg>
        <pc:cxnChg chg="mod">
          <ac:chgData name="Ginny Hensley" userId="fab22c7e-c5a0-4ed4-b5cc-8a8c68b45218" providerId="ADAL" clId="{637D71F1-48AB-4FFA-83C1-77679E344E3E}" dt="2022-06-09T15:27:25.111" v="181" actId="1076"/>
          <ac:cxnSpMkLst>
            <pc:docMk/>
            <pc:sldMk cId="2443747830" sldId="373"/>
            <ac:cxnSpMk id="23" creationId="{815A465C-D68D-7F94-C4DF-301F7E8249AD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Age Breakdown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Baseline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Proficent in Math</c:v>
                </c:pt>
                <c:pt idx="1">
                  <c:v>Proicent in Reading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</c:v>
                </c:pt>
                <c:pt idx="1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6F-4B99-BB61-4FF96683B02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Target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Proficent in Math</c:v>
                </c:pt>
                <c:pt idx="1">
                  <c:v>Proicent in Reading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0.85</c:v>
                </c:pt>
                <c:pt idx="1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6F-4B99-BB61-4FF96683B02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42812447"/>
        <c:axId val="1842815359"/>
      </c:barChart>
      <c:catAx>
        <c:axId val="1842812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2815359"/>
        <c:crosses val="autoZero"/>
        <c:auto val="1"/>
        <c:lblAlgn val="ctr"/>
        <c:lblOffset val="100"/>
        <c:noMultiLvlLbl val="0"/>
      </c:catAx>
      <c:valAx>
        <c:axId val="18428153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28124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394388860946015E-2"/>
          <c:y val="5.2722498833514646E-2"/>
          <c:w val="0.880515340631988"/>
          <c:h val="0.726418704067765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Baseline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HS Graduation Rate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D2-46EE-B6C8-B09B639E0CD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Target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HS Graduation Rate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D2-46EE-B6C8-B09B639E0CD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90755503"/>
        <c:axId val="2090755919"/>
      </c:barChart>
      <c:catAx>
        <c:axId val="20907555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0755919"/>
        <c:crosses val="autoZero"/>
        <c:auto val="1"/>
        <c:lblAlgn val="ctr"/>
        <c:lblOffset val="100"/>
        <c:noMultiLvlLbl val="0"/>
      </c:catAx>
      <c:valAx>
        <c:axId val="20907559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07555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34795443498886"/>
          <c:y val="0.15527164644982189"/>
          <c:w val="0.62157629996730446"/>
          <c:h val="0.6518104344257792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Gender</c:v>
                </c:pt>
              </c:strCache>
            </c:strRef>
          </c:tx>
          <c:dPt>
            <c:idx val="0"/>
            <c:bubble3D val="0"/>
            <c:spPr>
              <a:solidFill>
                <a:srgbClr val="0000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AD1-4EAA-B350-30725BF322D2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AD1-4EAA-B350-30725BF322D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0.39200000000000002</c:v>
                </c:pt>
                <c:pt idx="1">
                  <c:v>0.60799999999999998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D1-4EAA-B350-30725BF322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019905552975268"/>
          <c:y val="0.17380661310393589"/>
          <c:w val="0.59886637054676117"/>
          <c:h val="0.6260211778659536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Race and Ethnicity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91B-462F-99DC-298EF6C4C941}"/>
              </c:ext>
            </c:extLst>
          </c:dPt>
          <c:dPt>
            <c:idx val="1"/>
            <c:bubble3D val="0"/>
            <c:spPr>
              <a:solidFill>
                <a:srgbClr val="FF99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91B-462F-99DC-298EF6C4C941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91B-462F-99DC-298EF6C4C941}"/>
              </c:ext>
            </c:extLst>
          </c:dPt>
          <c:dPt>
            <c:idx val="3"/>
            <c:bubble3D val="0"/>
            <c:spPr>
              <a:solidFill>
                <a:srgbClr val="0000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91B-462F-99DC-298EF6C4C94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Black</c:v>
                </c:pt>
                <c:pt idx="1">
                  <c:v>White</c:v>
                </c:pt>
                <c:pt idx="2">
                  <c:v>Latino/Hispanic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0.52300000000000002</c:v>
                </c:pt>
                <c:pt idx="1">
                  <c:v>0.307</c:v>
                </c:pt>
                <c:pt idx="2">
                  <c:v>7.0000000000000007E-2</c:v>
                </c:pt>
                <c:pt idx="3" formatCode="0%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91B-462F-99DC-298EF6C4C94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6397800864440432E-2"/>
          <c:y val="0.81317432768523323"/>
          <c:w val="0.89999997163723222"/>
          <c:h val="9.68780380158289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Age Breakdown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Age</c:v>
                </c:pt>
              </c:strCache>
            </c:strRef>
          </c:tx>
          <c:dPt>
            <c:idx val="0"/>
            <c:bubble3D val="0"/>
            <c:spPr>
              <a:solidFill>
                <a:srgbClr val="0000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BD9-40D4-B5EF-3023A463EE15}"/>
              </c:ext>
            </c:extLst>
          </c:dPt>
          <c:dPt>
            <c:idx val="1"/>
            <c:bubble3D val="0"/>
            <c:spPr>
              <a:solidFill>
                <a:srgbClr val="FF99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BD9-40D4-B5EF-3023A463EE15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BD9-40D4-B5EF-3023A463EE1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BD9-40D4-B5EF-3023A463EE15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BD9-40D4-B5EF-3023A463EE15}"/>
              </c:ext>
            </c:extLst>
          </c:dPt>
          <c:dPt>
            <c:idx val="5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BD9-40D4-B5EF-3023A463EE1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Ages 0-5</c:v>
                </c:pt>
                <c:pt idx="1">
                  <c:v>Ages 6-17</c:v>
                </c:pt>
                <c:pt idx="2">
                  <c:v>Ages 18-24</c:v>
                </c:pt>
                <c:pt idx="3">
                  <c:v>Ages 25-40</c:v>
                </c:pt>
                <c:pt idx="4">
                  <c:v>Ages 41-64</c:v>
                </c:pt>
                <c:pt idx="5">
                  <c:v>Ages 65+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0.17</c:v>
                </c:pt>
                <c:pt idx="1">
                  <c:v>0.37</c:v>
                </c:pt>
                <c:pt idx="2">
                  <c:v>0.05</c:v>
                </c:pt>
                <c:pt idx="3">
                  <c:v>0.22</c:v>
                </c:pt>
                <c:pt idx="4">
                  <c:v>0.16</c:v>
                </c:pt>
                <c:pt idx="5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BD9-40D4-B5EF-3023A463EE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Children Age Breakdown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Children</c:v>
                </c:pt>
              </c:strCache>
            </c:strRef>
          </c:tx>
          <c:dPt>
            <c:idx val="0"/>
            <c:bubble3D val="0"/>
            <c:spPr>
              <a:solidFill>
                <a:srgbClr val="0000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822-4495-8B27-396FCF9FC5FE}"/>
              </c:ext>
            </c:extLst>
          </c:dPt>
          <c:dPt>
            <c:idx val="1"/>
            <c:bubble3D val="0"/>
            <c:spPr>
              <a:solidFill>
                <a:srgbClr val="FF99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822-4495-8B27-396FCF9FC5FE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822-4495-8B27-396FCF9FC5F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822-4495-8B27-396FCF9FC5F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Ages 0-3</c:v>
                </c:pt>
                <c:pt idx="1">
                  <c:v>Ages 4-5</c:v>
                </c:pt>
                <c:pt idx="2">
                  <c:v>Ages 6-12</c:v>
                </c:pt>
                <c:pt idx="3">
                  <c:v>Ages 13-17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0.17</c:v>
                </c:pt>
                <c:pt idx="1">
                  <c:v>0.13</c:v>
                </c:pt>
                <c:pt idx="2">
                  <c:v>0.44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822-4495-8B27-396FCF9FC5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Baseline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Average Annual Household Income</c:v>
                </c:pt>
              </c:strCache>
            </c:strRef>
          </c:cat>
          <c:val>
            <c:numRef>
              <c:f>Sheet1!$B$2</c:f>
              <c:numCache>
                <c:formatCode>#,##0.00</c:formatCode>
                <c:ptCount val="1"/>
                <c:pt idx="0">
                  <c:v>4601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E8-4371-8099-015D66B9700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Target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81889749273685"/>
                      <c:h val="9.990798189013562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FE8-4371-8099-015D66B970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Average Annual Household Income</c:v>
                </c:pt>
              </c:strCache>
            </c:strRef>
          </c:cat>
          <c:val>
            <c:numRef>
              <c:f>Sheet1!$C$2</c:f>
              <c:numCache>
                <c:formatCode>#,##0.00</c:formatCode>
                <c:ptCount val="1"/>
                <c:pt idx="0">
                  <c:v>25600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E8-4371-8099-015D66B9700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76965231"/>
        <c:axId val="1776964399"/>
      </c:barChart>
      <c:catAx>
        <c:axId val="1776965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6964399"/>
        <c:crosses val="autoZero"/>
        <c:auto val="1"/>
        <c:lblAlgn val="ctr"/>
        <c:lblOffset val="100"/>
        <c:noMultiLvlLbl val="0"/>
      </c:catAx>
      <c:valAx>
        <c:axId val="17769643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69652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Baseline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Target Residents (18-64) with wage income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39-45E2-ACC3-877E2D129C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Target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9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239-45E2-ACC3-877E2D129CC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Target Residents (18-64) with wage income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39-45E2-ACC3-877E2D129CC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85910127"/>
        <c:axId val="2085910959"/>
      </c:barChart>
      <c:catAx>
        <c:axId val="2085910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5910959"/>
        <c:crosses val="autoZero"/>
        <c:auto val="1"/>
        <c:lblAlgn val="ctr"/>
        <c:lblOffset val="100"/>
        <c:noMultiLvlLbl val="0"/>
      </c:catAx>
      <c:valAx>
        <c:axId val="20859109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5910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Baseline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Residents Connected to Primary Care</c:v>
                </c:pt>
                <c:pt idx="1">
                  <c:v>Residents with Health Insurance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0.88</c:v>
                </c:pt>
                <c:pt idx="1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B6-4090-8138-19EA7BCEE6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Target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9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6B6-4090-8138-19EA7BCEE697}"/>
              </c:ext>
            </c:extLst>
          </c:dPt>
          <c:dPt>
            <c:idx val="1"/>
            <c:invertIfNegative val="0"/>
            <c:bubble3D val="0"/>
            <c:spPr>
              <a:solidFill>
                <a:srgbClr val="FF9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6B6-4090-8138-19EA7BCEE69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Residents Connected to Primary Care</c:v>
                </c:pt>
                <c:pt idx="1">
                  <c:v>Residents with Health Insurance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0.93</c:v>
                </c:pt>
                <c:pt idx="1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B6-4090-8138-19EA7BCEE69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90272671"/>
        <c:axId val="2090271007"/>
      </c:barChart>
      <c:catAx>
        <c:axId val="20902726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0271007"/>
        <c:crosses val="autoZero"/>
        <c:auto val="1"/>
        <c:lblAlgn val="ctr"/>
        <c:lblOffset val="100"/>
        <c:noMultiLvlLbl val="0"/>
      </c:catAx>
      <c:valAx>
        <c:axId val="20902710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02726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Baseline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00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EE8-487C-BA9D-922E568EBB37}"/>
              </c:ext>
            </c:extLst>
          </c:dPt>
          <c:dPt>
            <c:idx val="1"/>
            <c:invertIfNegative val="0"/>
            <c:bubble3D val="0"/>
            <c:spPr>
              <a:solidFill>
                <a:srgbClr val="0000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EE8-487C-BA9D-922E568EBB3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Enrolled in Early Learning</c:v>
                </c:pt>
                <c:pt idx="1">
                  <c:v>Kindergarten Ready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 formatCode="0%">
                  <c:v>0.32</c:v>
                </c:pt>
                <c:pt idx="1">
                  <c:v>0.85699999999999998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E8-487C-BA9D-922E568EBB3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Target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Enrolled in Early Learning</c:v>
                </c:pt>
                <c:pt idx="1">
                  <c:v>Kindergarten Ready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0.9</c:v>
                </c:pt>
                <c:pt idx="1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E8-487C-BA9D-922E568EBB3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56168223"/>
        <c:axId val="1856168639"/>
      </c:barChart>
      <c:catAx>
        <c:axId val="1856168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6168639"/>
        <c:crosses val="autoZero"/>
        <c:auto val="1"/>
        <c:lblAlgn val="ctr"/>
        <c:lblOffset val="100"/>
        <c:noMultiLvlLbl val="0"/>
      </c:catAx>
      <c:valAx>
        <c:axId val="18561686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61682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73_47286DF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123FCC2-D89B-4DAF-AB36-E329D0AD30DD}" authorId="{8CFAA0FE-D8A9-C5FB-2E55-D80F182A5E76}" created="2022-06-07T19:16:02.12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193831928" sldId="371"/>
      <ac:spMk id="6" creationId="{3C20A5DD-D2E4-8BD4-63EC-CB3E61353E37}"/>
    </ac:deMkLst>
    <p188:txBody>
      <a:bodyPr/>
      <a:lstStyle/>
      <a:p>
        <a:r>
          <a:rPr lang="en-US"/>
          <a:t>Update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70DE7-560B-434C-85BD-A4F307246FE6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849065-1E3E-416D-94F1-4BB094CBA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11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03F48-E7D3-4DF9-8241-8D7191402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8C0C6-CEE1-49CA-8F3D-904D40744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C16EE-9A00-434B-A3E0-66DCD9F46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119C8-D2C1-48A4-90AB-7B1DB0DB678D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EAC46-9139-459C-9557-F37D6981B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B9E75-C4B3-4454-81C6-ED0C5D804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E23A-97D8-4608-9EC1-8E83FEE53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77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11FDD-66BC-42F4-8882-1AEE3BFEB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AE2F4E-E871-4DB9-8A42-B3F6EB1419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03AD1-ABE0-4D4C-80A3-7AAE209EB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119C8-D2C1-48A4-90AB-7B1DB0DB678D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37FC1-4EEF-4FA2-BB35-CC1E23DE1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4063E-DA8A-405C-BB50-8FB96A8D9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E23A-97D8-4608-9EC1-8E83FEE53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20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AA0FD1-05D8-465F-AE47-73397E7FB6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D52F10-8347-4398-8F0F-7EB1672C86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25B1F-879B-45E9-B5C5-939E02A78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119C8-D2C1-48A4-90AB-7B1DB0DB678D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CA14F-FC32-4AE4-A15A-E42533D51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D833A-BE4C-4403-B49B-43C391A6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E23A-97D8-4608-9EC1-8E83FEE53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04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5178BF-2303-0019-2EF6-2DCDCCA37FD1}"/>
              </a:ext>
            </a:extLst>
          </p:cNvPr>
          <p:cNvSpPr/>
          <p:nvPr userDrawn="1"/>
        </p:nvSpPr>
        <p:spPr>
          <a:xfrm>
            <a:off x="0" y="0"/>
            <a:ext cx="12192000" cy="112179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0718B89-74C7-659F-8B9E-030687692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01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0099"/>
                </a:solidFill>
                <a:latin typeface="Abadi" panose="020B0604020104020204" pitchFamily="34" charset="0"/>
              </a:rPr>
              <a:t>Page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A74F497-A4D8-AC4E-CAF9-7B022D683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601" y="1599381"/>
            <a:ext cx="10515600" cy="4351338"/>
          </a:xfrm>
        </p:spPr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Text</a:t>
            </a: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4A134554-911B-FF09-44B7-FF1FD13D75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472" y="536960"/>
            <a:ext cx="1268156" cy="11696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319FD9-D7FD-8E8E-0611-D5ED80B7C9ED}"/>
              </a:ext>
            </a:extLst>
          </p:cNvPr>
          <p:cNvSpPr/>
          <p:nvPr userDrawn="1"/>
        </p:nvSpPr>
        <p:spPr>
          <a:xfrm>
            <a:off x="0" y="6636470"/>
            <a:ext cx="12192000" cy="22153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55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AEED6-3754-4293-97D6-362EDBD3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25B88-F474-4EDA-A7FF-A66FA9683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EADB3-2A78-44BC-91B5-C7589000F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119C8-D2C1-48A4-90AB-7B1DB0DB678D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54E2B-F7CC-4AB2-A488-17B33CB37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8DE39-E50D-4FBD-A67D-32BA2FC47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E23A-97D8-4608-9EC1-8E83FEE53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66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07226-D590-482D-817F-D9493A9DA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91ED6-3E6F-43A9-80E5-8FC7823F1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B46F2-C57C-4167-8F4C-1C5408ACC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119C8-D2C1-48A4-90AB-7B1DB0DB678D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ABE23-07B2-4DC5-8C3C-41E47E275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E4F1F-7B15-4D68-B46E-B0115B39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E23A-97D8-4608-9EC1-8E83FEE53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84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CFDE2-4DC6-4190-8070-26DF26AEF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118D6-CB84-4D41-9F9F-FA50AF31A0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7F04D6-02D1-4764-9774-79148580E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7EB2D-0468-41E4-BA9D-BFEFE0311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119C8-D2C1-48A4-90AB-7B1DB0DB678D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0DE83-20E2-4DF0-8975-E553389E6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2988C9-9ED6-4322-BA52-5AD3F98ED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E23A-97D8-4608-9EC1-8E83FEE53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61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D0D4D-8DB8-4615-A5C7-B589162A3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E653B-79CE-4905-A57B-ADCD997CA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03D460-D598-4585-87B0-284A39711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1C3E10-E049-48BB-8927-8A13ADAA85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F2E522-C82E-43DD-BF07-FC4F2C25E0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DA22C5-CB60-45EC-88BD-D9C3F8463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119C8-D2C1-48A4-90AB-7B1DB0DB678D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44C6B8-8214-4312-A9AF-F23A80A94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D210A3-44E4-428A-A563-B1AEA568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E23A-97D8-4608-9EC1-8E83FEE53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18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410BA-E780-45C7-BEEE-3A48CA9E5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B7CE9E-EF80-4C8B-886D-FE394A17C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119C8-D2C1-48A4-90AB-7B1DB0DB678D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5B2BFB-9667-409F-A4DE-A960A171D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200E1-5FF5-4549-BDC1-FCC89FA5D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E23A-97D8-4608-9EC1-8E83FEE53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77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8849E0-AA28-4584-8125-0CE502E6A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119C8-D2C1-48A4-90AB-7B1DB0DB678D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45C31-F386-4F22-986F-7654A80E1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B4AF8-8CF3-4AB5-9B75-C462F7913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E23A-97D8-4608-9EC1-8E83FEE53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62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0FD5D-6718-4D84-BADF-D3322DAD5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0F9F8-1FF0-4B6C-83EB-1CCEE3471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264E83-4B39-48BA-A968-BFDEE2F5C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01CC62-7234-403F-9927-213705BC7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119C8-D2C1-48A4-90AB-7B1DB0DB678D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A0F6E9-7DD6-4EE7-90B8-3A2C07704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3A3046-6C85-4907-9A87-7FAAC8445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E23A-97D8-4608-9EC1-8E83FEE53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9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82B9B-086B-4B05-B803-22ACA4FB6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F59A07-2E6C-4F9C-8B49-E528D0BAB6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A4508D-AE56-406C-A8EE-9018F6364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1817C0-9083-4C6E-936A-1F336092B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119C8-D2C1-48A4-90AB-7B1DB0DB678D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A7876-6434-414C-922D-B9FEF20CD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07AA01-A607-4BAE-8801-A955D29D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E23A-97D8-4608-9EC1-8E83FEE53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47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6747B0-B0CA-484A-A2DA-18E220BC6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7D30E-8B40-485C-9587-1E57B28B4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A32EF-6356-4702-B41C-30D8131DF6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119C8-D2C1-48A4-90AB-7B1DB0DB678D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2C263-2EBE-4712-AC9C-60FC949AF9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6463A-C87A-41C7-9D8B-AAE8BFB2E6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7E23A-97D8-4608-9EC1-8E83FEE53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76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microsoft.com/office/2018/10/relationships/comments" Target="../comments/modernComment_173_47286DF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11" Type="http://schemas.openxmlformats.org/officeDocument/2006/relationships/image" Target="../media/image12.sv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0.emf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on a road&#10;&#10;Description automatically generated with low confidence">
            <a:extLst>
              <a:ext uri="{FF2B5EF4-FFF2-40B4-BE49-F238E27FC236}">
                <a16:creationId xmlns:a16="http://schemas.microsoft.com/office/drawing/2014/main" id="{7DB00F55-D461-A0D1-4779-3EAABE53AC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9" b="11207"/>
          <a:stretch/>
        </p:blipFill>
        <p:spPr>
          <a:xfrm>
            <a:off x="20" y="-486989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F8CCC6-C76B-5976-F589-6A34AFD2E65C}"/>
              </a:ext>
            </a:extLst>
          </p:cNvPr>
          <p:cNvSpPr/>
          <p:nvPr/>
        </p:nvSpPr>
        <p:spPr>
          <a:xfrm>
            <a:off x="0" y="5255581"/>
            <a:ext cx="12188952" cy="160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20A5DD-D2E4-8BD4-63EC-CB3E61353E37}"/>
              </a:ext>
            </a:extLst>
          </p:cNvPr>
          <p:cNvSpPr txBox="1"/>
          <p:nvPr/>
        </p:nvSpPr>
        <p:spPr>
          <a:xfrm>
            <a:off x="332868" y="5255581"/>
            <a:ext cx="11523216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000" b="1" dirty="0">
                <a:solidFill>
                  <a:srgbClr val="000099"/>
                </a:solidFill>
                <a:latin typeface="Abadi" panose="020B0604020104020204" pitchFamily="34" charset="0"/>
                <a:cs typeface="Arial"/>
              </a:rPr>
              <a:t>People</a:t>
            </a:r>
          </a:p>
          <a:p>
            <a:r>
              <a:rPr lang="en-US" sz="3000" dirty="0">
                <a:solidFill>
                  <a:srgbClr val="000099"/>
                </a:solidFill>
                <a:latin typeface="Abadi" panose="020B0604020104020204" pitchFamily="34" charset="0"/>
                <a:cs typeface="Arial"/>
              </a:rPr>
              <a:t>Urban Strategies, Inc., Lead Education Partner: Tulsa Public Schools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0DE969-DF75-B7EC-0004-484B85B9B48C}"/>
              </a:ext>
            </a:extLst>
          </p:cNvPr>
          <p:cNvCxnSpPr/>
          <p:nvPr/>
        </p:nvCxnSpPr>
        <p:spPr>
          <a:xfrm>
            <a:off x="-1524" y="5255580"/>
            <a:ext cx="12190476" cy="0"/>
          </a:xfrm>
          <a:prstGeom prst="line">
            <a:avLst/>
          </a:prstGeom>
          <a:ln w="666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14F40410-F69A-2628-0D62-B489CB91B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725" y="4454371"/>
            <a:ext cx="1737359" cy="160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13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64405-409B-4083-978E-77D9453AD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99"/>
                </a:solidFill>
                <a:latin typeface="Abadi"/>
              </a:rPr>
              <a:t>Children, Youth &amp; Adults are Physically &amp; Mentally Healthy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47FF90F-2AB5-4AE3-B0A6-D8261D8125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9639649"/>
              </p:ext>
            </p:extLst>
          </p:nvPr>
        </p:nvGraphicFramePr>
        <p:xfrm>
          <a:off x="1075326" y="1697688"/>
          <a:ext cx="10221882" cy="4683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54A89DF-5C56-4F8A-877B-E5585591F6FD}"/>
              </a:ext>
            </a:extLst>
          </p:cNvPr>
          <p:cNvSpPr txBox="1"/>
          <p:nvPr/>
        </p:nvSpPr>
        <p:spPr>
          <a:xfrm>
            <a:off x="894792" y="6196817"/>
            <a:ext cx="6094826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latin typeface="Abadi" panose="020B0604020104020204" pitchFamily="34" charset="0"/>
                <a:cs typeface="Arial"/>
              </a:rPr>
              <a:t>Baseline Data Source – Resident Needs Survey </a:t>
            </a:r>
            <a:endParaRPr lang="en-US" sz="16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730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D69EC1-377A-45FD-A9EC-A54AA259C9AD}"/>
              </a:ext>
            </a:extLst>
          </p:cNvPr>
          <p:cNvSpPr/>
          <p:nvPr/>
        </p:nvSpPr>
        <p:spPr>
          <a:xfrm>
            <a:off x="381009" y="1264226"/>
            <a:ext cx="7848597" cy="2459852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400" b="1" dirty="0">
                <a:solidFill>
                  <a:srgbClr val="3A3A86"/>
                </a:solidFill>
                <a:latin typeface="Abadi" panose="020B0604020104020204" pitchFamily="34" charset="0"/>
                <a:cs typeface="Arial"/>
              </a:rPr>
              <a:t>Strategies:</a:t>
            </a:r>
            <a:r>
              <a:rPr lang="en-US" sz="2400" dirty="0">
                <a:solidFill>
                  <a:srgbClr val="3A3A86"/>
                </a:solidFill>
                <a:latin typeface="Abadi" panose="020B0604020104020204" pitchFamily="34" charset="0"/>
                <a:cs typeface="Arial"/>
              </a:rPr>
              <a:t>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A3A86"/>
                </a:solidFill>
                <a:latin typeface="Abadi" panose="020B0604020104020204" pitchFamily="34" charset="0"/>
                <a:cs typeface="Arial"/>
              </a:rPr>
              <a:t>Increase the number of residents regularly accessing quality physical and mental healthcare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3A3A86"/>
                </a:solidFill>
                <a:latin typeface="Abadi" panose="020B0604020104020204" pitchFamily="34" charset="0"/>
                <a:cs typeface="Arial"/>
              </a:rPr>
              <a:t>Improve health outcomes through prevention and wellness programming and health navigation for children through adults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D0C57E-DF88-4741-81EA-18A2BFE049B9}"/>
              </a:ext>
            </a:extLst>
          </p:cNvPr>
          <p:cNvSpPr txBox="1">
            <a:spLocks/>
          </p:cNvSpPr>
          <p:nvPr/>
        </p:nvSpPr>
        <p:spPr>
          <a:xfrm>
            <a:off x="256512" y="-613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99"/>
                </a:solidFill>
                <a:latin typeface="Abadi"/>
              </a:rPr>
              <a:t>Children, Youth &amp; Adults are Physically &amp; Mentally Healthy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24938B-DA03-4FA9-B006-6A94CF407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641" y="3981932"/>
            <a:ext cx="3314940" cy="1866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6B5227-C1B3-4716-A03E-84F9E09ECE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641" y="1920005"/>
            <a:ext cx="3314940" cy="186465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DF2A2-CC45-4870-94FB-0EC14A910A4E}"/>
              </a:ext>
            </a:extLst>
          </p:cNvPr>
          <p:cNvSpPr/>
          <p:nvPr/>
        </p:nvSpPr>
        <p:spPr>
          <a:xfrm>
            <a:off x="381009" y="3854548"/>
            <a:ext cx="7848597" cy="2671614"/>
          </a:xfrm>
          <a:prstGeom prst="roundRect">
            <a:avLst/>
          </a:prstGeom>
          <a:solidFill>
            <a:srgbClr val="3A3A86"/>
          </a:solidFill>
          <a:ln>
            <a:solidFill>
              <a:schemeClr val="accent1">
                <a:shade val="5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numCol="2" rtlCol="0" anchor="ctr"/>
          <a:lstStyle/>
          <a:p>
            <a:r>
              <a:rPr lang="en-US" b="1" dirty="0">
                <a:latin typeface="Abadi" panose="020B0604020104020204" pitchFamily="34" charset="0"/>
                <a:cs typeface="Arial"/>
              </a:rPr>
              <a:t>Key Partners: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  <a:cs typeface="Arial"/>
              </a:rPr>
              <a:t>BEST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  <a:cs typeface="Arial"/>
              </a:rPr>
              <a:t>Food Bank of Eastern 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  <a:cs typeface="Arial"/>
              </a:rPr>
              <a:t>Community Health Connection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  <a:cs typeface="Arial"/>
              </a:rPr>
              <a:t>Crossover Community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  <a:cs typeface="Arial"/>
              </a:rPr>
              <a:t>DVIS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  <a:cs typeface="Arial"/>
              </a:rPr>
              <a:t>Family &amp; Children’s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  <a:cs typeface="Arial"/>
              </a:rPr>
              <a:t>Morton Comprehensive Health Services</a:t>
            </a:r>
          </a:p>
          <a:p>
            <a:endParaRPr lang="en-US" dirty="0">
              <a:latin typeface="Abadi" panose="020B0604020104020204" pitchFamily="34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  <a:cs typeface="Arial"/>
              </a:rPr>
              <a:t>OK Caring Foundation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  <a:cs typeface="Arial"/>
              </a:rPr>
              <a:t>Parent Child Center of Tulsa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  <a:cs typeface="Arial"/>
              </a:rPr>
              <a:t>R&amp;G Foods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  <a:cs typeface="Arial"/>
              </a:rPr>
              <a:t>Take Control Initiative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  <a:cs typeface="Arial"/>
              </a:rPr>
              <a:t>Tulsa Dream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  <a:cs typeface="Arial"/>
              </a:rPr>
              <a:t>Tulsa Health Department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badi" panose="020B0604020104020204" pitchFamily="34" charset="0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40392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on a road&#10;&#10;Description automatically generated with low confidence">
            <a:extLst>
              <a:ext uri="{FF2B5EF4-FFF2-40B4-BE49-F238E27FC236}">
                <a16:creationId xmlns:a16="http://schemas.microsoft.com/office/drawing/2014/main" id="{7DB00F55-D461-A0D1-4779-3EAABE53AC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9" b="11207"/>
          <a:stretch/>
        </p:blipFill>
        <p:spPr>
          <a:xfrm>
            <a:off x="20" y="-486989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F8CCC6-C76B-5976-F589-6A34AFD2E65C}"/>
              </a:ext>
            </a:extLst>
          </p:cNvPr>
          <p:cNvSpPr/>
          <p:nvPr/>
        </p:nvSpPr>
        <p:spPr>
          <a:xfrm>
            <a:off x="0" y="5255581"/>
            <a:ext cx="12188952" cy="160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20A5DD-D2E4-8BD4-63EC-CB3E61353E37}"/>
              </a:ext>
            </a:extLst>
          </p:cNvPr>
          <p:cNvSpPr txBox="1"/>
          <p:nvPr/>
        </p:nvSpPr>
        <p:spPr>
          <a:xfrm>
            <a:off x="332868" y="5255581"/>
            <a:ext cx="11523216" cy="15570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sz="6000" b="1" dirty="0">
                <a:solidFill>
                  <a:srgbClr val="000099"/>
                </a:solidFill>
                <a:latin typeface="Abadi"/>
              </a:rPr>
              <a:t>Danielle Neves</a:t>
            </a:r>
            <a:endParaRPr lang="en-US" sz="6000" b="1" dirty="0">
              <a:solidFill>
                <a:srgbClr val="000099"/>
              </a:solidFill>
              <a:latin typeface="Abadi" panose="020B0604020104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800" dirty="0">
                <a:solidFill>
                  <a:srgbClr val="000099"/>
                </a:solidFill>
                <a:latin typeface="Abadi"/>
              </a:rPr>
              <a:t>Deputy Chief of Academics, Tulsa Public Schools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0DE969-DF75-B7EC-0004-484B85B9B48C}"/>
              </a:ext>
            </a:extLst>
          </p:cNvPr>
          <p:cNvCxnSpPr/>
          <p:nvPr/>
        </p:nvCxnSpPr>
        <p:spPr>
          <a:xfrm>
            <a:off x="-1524" y="5255580"/>
            <a:ext cx="12190476" cy="0"/>
          </a:xfrm>
          <a:prstGeom prst="line">
            <a:avLst/>
          </a:prstGeom>
          <a:ln w="666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14F40410-F69A-2628-0D62-B489CB91B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725" y="4454371"/>
            <a:ext cx="1737359" cy="160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3192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342BB-39B5-4B19-8FF9-A9436345E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01" y="-8659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Abadi" panose="020B0604020104020204" pitchFamily="34" charset="0"/>
              </a:rPr>
              <a:t>Result: Children Enter Kindergarten Ready to Learn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9B053E-9DF7-4574-9EA9-9679BD440DA9}"/>
              </a:ext>
            </a:extLst>
          </p:cNvPr>
          <p:cNvSpPr txBox="1"/>
          <p:nvPr/>
        </p:nvSpPr>
        <p:spPr>
          <a:xfrm>
            <a:off x="288389" y="6136080"/>
            <a:ext cx="11512629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latin typeface="Abadi"/>
              </a:rPr>
              <a:t>Baseline Data Source – Resident Needs Survey and Tulsa Public School data </a:t>
            </a:r>
            <a:endParaRPr lang="en-US" sz="1600" dirty="0">
              <a:latin typeface="Abadi" panose="020B060402010402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532090E-DCE7-45CD-AC15-32E2A3EEDB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8187614"/>
              </p:ext>
            </p:extLst>
          </p:nvPr>
        </p:nvGraphicFramePr>
        <p:xfrm>
          <a:off x="949037" y="1122218"/>
          <a:ext cx="10404764" cy="4605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627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342BB-39B5-4B19-8FF9-A9436345E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Abadi" panose="020B0604020104020204" pitchFamily="34" charset="0"/>
              </a:rPr>
              <a:t>Result: Children Enter Kindergarten Ready to Learn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C3D2379-18CE-4778-8BE6-A349F315A7E0}"/>
              </a:ext>
            </a:extLst>
          </p:cNvPr>
          <p:cNvSpPr/>
          <p:nvPr/>
        </p:nvSpPr>
        <p:spPr>
          <a:xfrm>
            <a:off x="755076" y="1174170"/>
            <a:ext cx="7162799" cy="2421085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3A3A86"/>
                </a:solidFill>
                <a:latin typeface="Abadi" panose="020B0604020104020204" pitchFamily="34" charset="0"/>
              </a:rPr>
              <a:t>Strategies:</a:t>
            </a:r>
            <a:r>
              <a:rPr lang="en-US" sz="2800" dirty="0">
                <a:solidFill>
                  <a:srgbClr val="3A3A86"/>
                </a:solidFill>
                <a:latin typeface="Abadi" panose="020B0604020104020204" pitchFamily="34" charset="0"/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A3A86"/>
                </a:solidFill>
                <a:latin typeface="Abadi" panose="020B0604020104020204" pitchFamily="34" charset="0"/>
              </a:rPr>
              <a:t>Enroll target youth into high-quality early learning programs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A3A86"/>
                </a:solidFill>
                <a:latin typeface="Abadi" panose="020B0604020104020204" pitchFamily="34" charset="0"/>
              </a:rPr>
              <a:t>Provide Parent Support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19CD4E-1DB7-41CF-A9A9-CDD7A1A1F1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0" r="6800"/>
          <a:stretch/>
        </p:blipFill>
        <p:spPr>
          <a:xfrm>
            <a:off x="755077" y="3792229"/>
            <a:ext cx="4849088" cy="25512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FCD236-EFFA-4B57-AE68-654882A22B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"/>
          <a:stretch/>
        </p:blipFill>
        <p:spPr>
          <a:xfrm rot="5400000">
            <a:off x="5490629" y="4034015"/>
            <a:ext cx="2551269" cy="206769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5B37AE-11F9-4890-B8B4-A9A5BF0B15F4}"/>
              </a:ext>
            </a:extLst>
          </p:cNvPr>
          <p:cNvSpPr/>
          <p:nvPr/>
        </p:nvSpPr>
        <p:spPr>
          <a:xfrm>
            <a:off x="8046125" y="1821426"/>
            <a:ext cx="3833701" cy="4619821"/>
          </a:xfrm>
          <a:prstGeom prst="roundRect">
            <a:avLst/>
          </a:prstGeom>
          <a:solidFill>
            <a:srgbClr val="3A3A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r>
              <a:rPr lang="en-US" sz="2000" b="1" dirty="0">
                <a:latin typeface="Abadi" panose="020B0604020104020204" pitchFamily="34" charset="0"/>
              </a:rPr>
              <a:t>Key Partners: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badi" panose="020B0604020104020204" pitchFamily="34" charset="0"/>
              </a:rPr>
              <a:t>BEST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badi" panose="020B0604020104020204" pitchFamily="34" charset="0"/>
              </a:rPr>
              <a:t>CAP Tulsa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badi" panose="020B0604020104020204" pitchFamily="34" charset="0"/>
              </a:rPr>
              <a:t>Family and Children’s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badi" panose="020B0604020104020204" pitchFamily="34" charset="0"/>
              </a:rPr>
              <a:t>Parent Child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badi" panose="020B0604020104020204" pitchFamily="34" charset="0"/>
              </a:rPr>
              <a:t>Sprouts Child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badi" panose="020B0604020104020204" pitchFamily="34" charset="0"/>
              </a:rPr>
              <a:t>Tulsa City-County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badi" panose="020B0604020104020204" pitchFamily="34" charset="0"/>
              </a:rPr>
              <a:t>Tulsa </a:t>
            </a:r>
            <a:r>
              <a:rPr lang="en-US" sz="2000" dirty="0" err="1">
                <a:latin typeface="Abadi" panose="020B0604020104020204" pitchFamily="34" charset="0"/>
              </a:rPr>
              <a:t>Educare</a:t>
            </a:r>
            <a:r>
              <a:rPr lang="en-US" sz="2000" dirty="0">
                <a:latin typeface="Abadi" panose="020B0604020104020204" pitchFamily="34" charset="0"/>
              </a:rPr>
              <a:t> – Hawthorne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badi" panose="020B0604020104020204" pitchFamily="34" charset="0"/>
              </a:rPr>
              <a:t>Tulsa Health Department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badi" panose="020B0604020104020204" pitchFamily="34" charset="0"/>
              </a:rPr>
              <a:t>Tulsa Public Schools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63345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870DC-EB20-4302-9DB9-8E7D59A32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99"/>
                </a:solidFill>
                <a:latin typeface="Abadi" panose="020B0604020104020204" pitchFamily="34" charset="0"/>
              </a:rPr>
              <a:t>Result: Children are Proficient in Core Academic Subjects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BAB4412-42E3-4451-8DFA-EFC3B12238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4789681"/>
              </p:ext>
            </p:extLst>
          </p:nvPr>
        </p:nvGraphicFramePr>
        <p:xfrm>
          <a:off x="626012" y="1575582"/>
          <a:ext cx="11089391" cy="4215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F94C32F-67FA-43EB-A202-B7EA31F8EFAB}"/>
              </a:ext>
            </a:extLst>
          </p:cNvPr>
          <p:cNvSpPr txBox="1"/>
          <p:nvPr/>
        </p:nvSpPr>
        <p:spPr>
          <a:xfrm>
            <a:off x="724486" y="5893382"/>
            <a:ext cx="10378296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latin typeface="Abadi"/>
              </a:rPr>
              <a:t>Baseline Data Source – Tulsa Public School Data </a:t>
            </a:r>
            <a:endParaRPr lang="en-US" sz="16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360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870DC-EB20-4302-9DB9-8E7D59A32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65" y="-9525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99"/>
                </a:solidFill>
                <a:latin typeface="Abadi" panose="020B0604020104020204" pitchFamily="34" charset="0"/>
              </a:rPr>
              <a:t>Result: Children are Proficient in Core Academic Subjects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43D8BB-A419-46AE-B51A-8CC3B95B9323}"/>
              </a:ext>
            </a:extLst>
          </p:cNvPr>
          <p:cNvSpPr/>
          <p:nvPr/>
        </p:nvSpPr>
        <p:spPr>
          <a:xfrm>
            <a:off x="8423137" y="1823607"/>
            <a:ext cx="3387864" cy="4563125"/>
          </a:xfrm>
          <a:prstGeom prst="roundRect">
            <a:avLst/>
          </a:prstGeom>
          <a:solidFill>
            <a:srgbClr val="3A3A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numCol="1" rtlCol="0" anchor="ctr"/>
          <a:lstStyle/>
          <a:p>
            <a:r>
              <a:rPr lang="en-US" sz="2200" b="1" dirty="0">
                <a:latin typeface="Abadi" panose="020B0604020104020204" pitchFamily="34" charset="0"/>
              </a:rPr>
              <a:t>Key Partners: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badi" panose="020B0604020104020204" pitchFamily="34" charset="0"/>
              </a:rPr>
              <a:t>Discovery 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badi" panose="020B0604020104020204" pitchFamily="34" charset="0"/>
              </a:rPr>
              <a:t>Family and Children’s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badi" panose="020B0604020104020204" pitchFamily="34" charset="0"/>
              </a:rPr>
              <a:t>Global Gardens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badi" panose="020B0604020104020204" pitchFamily="34" charset="0"/>
              </a:rPr>
              <a:t>Opportunity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badi" panose="020B0604020104020204" pitchFamily="34" charset="0"/>
              </a:rPr>
              <a:t>Reading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badi" panose="020B0604020104020204" pitchFamily="34" charset="0"/>
              </a:rPr>
              <a:t>Tulsa Dream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badi" panose="020B0604020104020204" pitchFamily="34" charset="0"/>
              </a:rPr>
              <a:t>Tulsa Public Schools</a:t>
            </a:r>
          </a:p>
          <a:p>
            <a:endParaRPr lang="en-US" sz="16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4632A8-4878-4AF4-A190-DD8D257231FB}"/>
              </a:ext>
            </a:extLst>
          </p:cNvPr>
          <p:cNvSpPr/>
          <p:nvPr/>
        </p:nvSpPr>
        <p:spPr>
          <a:xfrm>
            <a:off x="838200" y="1427871"/>
            <a:ext cx="7363265" cy="2520675"/>
          </a:xfrm>
          <a:prstGeom prst="roundRect">
            <a:avLst/>
          </a:prstGeom>
          <a:noFill/>
          <a:ln w="38100">
            <a:solidFill>
              <a:srgbClr val="3A3A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3200" b="1" dirty="0">
                <a:solidFill>
                  <a:srgbClr val="3A3A86"/>
                </a:solidFill>
                <a:latin typeface="Abadi"/>
              </a:rPr>
              <a:t>Strategies:</a:t>
            </a:r>
            <a:r>
              <a:rPr lang="en-US" sz="3200" dirty="0">
                <a:solidFill>
                  <a:srgbClr val="3A3A86"/>
                </a:solidFill>
                <a:latin typeface="Abadi"/>
              </a:rPr>
              <a:t> 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A3A86"/>
                </a:solidFill>
                <a:latin typeface="Abadi"/>
              </a:rPr>
              <a:t>Enroll Target Youth in Expanded Learning Programs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A3A86"/>
                </a:solidFill>
                <a:latin typeface="Abadi"/>
              </a:rPr>
              <a:t>Reduce Chronic Absence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DAD2ED-759A-46C9-BD2A-2F24990007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2"/>
          <a:stretch/>
        </p:blipFill>
        <p:spPr>
          <a:xfrm>
            <a:off x="826894" y="4105169"/>
            <a:ext cx="1911928" cy="233036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24BCEAA-A55E-F46B-2D9F-F0D5EC3D2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257" y="4107360"/>
            <a:ext cx="5546271" cy="232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91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A2414-2541-4A37-84EC-1D059057A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01" y="-9525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Abadi" panose="020B0604020104020204" pitchFamily="34" charset="0"/>
              </a:rPr>
              <a:t>Result: Youth graduate from high school college/career-ready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2C35C19-FE2B-4663-B9B8-C51D757F8C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0352706"/>
              </p:ext>
            </p:extLst>
          </p:nvPr>
        </p:nvGraphicFramePr>
        <p:xfrm>
          <a:off x="6555830" y="1690688"/>
          <a:ext cx="5238865" cy="4168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A5DEF32-D6DF-4C36-926E-68406255C9DC}"/>
              </a:ext>
            </a:extLst>
          </p:cNvPr>
          <p:cNvSpPr txBox="1"/>
          <p:nvPr/>
        </p:nvSpPr>
        <p:spPr>
          <a:xfrm>
            <a:off x="6555830" y="5921959"/>
            <a:ext cx="60948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badi" panose="020B0604020104020204" pitchFamily="34" charset="0"/>
              </a:rPr>
              <a:t>Baseline Source – Tulsa Public Schools Data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640D720-E040-4645-8BDB-D0ACDB8728DF}"/>
              </a:ext>
            </a:extLst>
          </p:cNvPr>
          <p:cNvSpPr/>
          <p:nvPr/>
        </p:nvSpPr>
        <p:spPr>
          <a:xfrm>
            <a:off x="718734" y="1228534"/>
            <a:ext cx="4917437" cy="24210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A3A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200" b="1" dirty="0">
                <a:solidFill>
                  <a:srgbClr val="3A3A86"/>
                </a:solidFill>
                <a:latin typeface="Abadi"/>
              </a:rPr>
              <a:t>Strategies: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3A3A86"/>
                </a:solidFill>
                <a:latin typeface="Abadi"/>
              </a:rPr>
              <a:t>Connect Target Youth to post-secondary education and career opportunities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3A3A86"/>
                </a:solidFill>
                <a:latin typeface="Abadi"/>
              </a:rPr>
              <a:t>Connect target youth to Learn and Earn Opportunities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A2DCCA8-7AE5-460E-A898-39DBE872B66B}"/>
              </a:ext>
            </a:extLst>
          </p:cNvPr>
          <p:cNvSpPr/>
          <p:nvPr/>
        </p:nvSpPr>
        <p:spPr>
          <a:xfrm>
            <a:off x="718734" y="3847514"/>
            <a:ext cx="4917437" cy="2560320"/>
          </a:xfrm>
          <a:prstGeom prst="roundRect">
            <a:avLst/>
          </a:prstGeom>
          <a:solidFill>
            <a:srgbClr val="3A3A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numCol="1" rtlCol="0" anchor="ctr"/>
          <a:lstStyle/>
          <a:p>
            <a:r>
              <a:rPr lang="en-US" sz="2000" b="1" dirty="0">
                <a:latin typeface="Abadi"/>
              </a:rPr>
              <a:t>Key Partners: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badi"/>
              </a:rPr>
              <a:t>Crossover Community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badi"/>
              </a:rPr>
              <a:t>Green Country Workforce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badi"/>
              </a:rPr>
              <a:t>Oklahoma’s Promise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badi"/>
              </a:rPr>
              <a:t>Tulsa Community College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badi"/>
              </a:rPr>
              <a:t>Tulsa Public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badi"/>
              </a:rPr>
              <a:t>Tulsa Tech</a:t>
            </a:r>
            <a:endParaRPr lang="en-US" sz="1600" dirty="0">
              <a:latin typeface="Abadi"/>
            </a:endParaRPr>
          </a:p>
        </p:txBody>
      </p:sp>
    </p:spTree>
    <p:extLst>
      <p:ext uri="{BB962C8B-B14F-4D97-AF65-F5344CB8AC3E}">
        <p14:creationId xmlns:p14="http://schemas.microsoft.com/office/powerpoint/2010/main" val="2136071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32106-6CF4-4EC0-A486-6C77C109E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99"/>
                </a:solidFill>
                <a:latin typeface="Abadi" panose="020B0604020104020204" pitchFamily="34" charset="0"/>
              </a:rPr>
              <a:t>People Budget Breakdown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4DB150C-8D7B-46F9-9EC9-F60D5CE0E8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10514"/>
              </p:ext>
            </p:extLst>
          </p:nvPr>
        </p:nvGraphicFramePr>
        <p:xfrm>
          <a:off x="1095202" y="1849903"/>
          <a:ext cx="10001595" cy="4231412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3869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5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5923">
                  <a:extLst>
                    <a:ext uri="{9D8B030D-6E8A-4147-A177-3AD203B41FA5}">
                      <a16:colId xmlns:a16="http://schemas.microsoft.com/office/drawing/2014/main" val="2218740533"/>
                    </a:ext>
                  </a:extLst>
                </a:gridCol>
              </a:tblGrid>
              <a:tr h="5220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ln>
                            <a:solidFill>
                              <a:srgbClr val="1A3560"/>
                            </a:solidFill>
                          </a:ln>
                          <a:solidFill>
                            <a:srgbClr val="1A3560"/>
                          </a:solidFill>
                          <a:effectLst/>
                          <a:latin typeface="Abadi" panose="020B0604020104020204" pitchFamily="34" charset="0"/>
                        </a:rPr>
                        <a:t>Activity</a:t>
                      </a:r>
                      <a:endParaRPr lang="en-US" sz="2400" b="1" i="0" u="none" strike="noStrike" dirty="0">
                        <a:ln>
                          <a:solidFill>
                            <a:srgbClr val="1A3560"/>
                          </a:solidFill>
                        </a:ln>
                        <a:solidFill>
                          <a:srgbClr val="1A356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ln>
                            <a:solidFill>
                              <a:srgbClr val="1A3560"/>
                            </a:solidFill>
                          </a:ln>
                          <a:solidFill>
                            <a:srgbClr val="1A3560"/>
                          </a:solidFill>
                          <a:effectLst/>
                          <a:latin typeface="Abadi" panose="020B0604020104020204" pitchFamily="34" charset="0"/>
                        </a:rPr>
                        <a:t>Total Cost</a:t>
                      </a:r>
                      <a:endParaRPr lang="en-US" sz="2400" b="1" i="0" u="none" strike="noStrike" dirty="0">
                        <a:ln>
                          <a:solidFill>
                            <a:srgbClr val="1A3560"/>
                          </a:solidFill>
                        </a:ln>
                        <a:solidFill>
                          <a:srgbClr val="1A356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ln>
                            <a:solidFill>
                              <a:srgbClr val="1A3560"/>
                            </a:solidFill>
                          </a:ln>
                          <a:solidFill>
                            <a:srgbClr val="1A3560"/>
                          </a:solidFill>
                          <a:effectLst/>
                          <a:latin typeface="Abadi" panose="020B0604020104020204" pitchFamily="34" charset="0"/>
                        </a:rPr>
                        <a:t>Leverage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865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ln>
                            <a:solidFill>
                              <a:srgbClr val="1A3560"/>
                            </a:solidFill>
                          </a:ln>
                          <a:solidFill>
                            <a:srgbClr val="1A3560"/>
                          </a:solidFill>
                          <a:effectLst/>
                          <a:latin typeface="Abadi" panose="020B0604020104020204" pitchFamily="34" charset="0"/>
                        </a:rPr>
                        <a:t>Service Coordination, Family Support &amp; Local Operations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n>
                            <a:solidFill>
                              <a:srgbClr val="1A3560"/>
                            </a:solidFill>
                          </a:ln>
                          <a:solidFill>
                            <a:srgbClr val="3A3A86"/>
                          </a:solidFill>
                          <a:effectLst/>
                          <a:latin typeface="Abadi" panose="020B0604020104020204" pitchFamily="34" charset="0"/>
                        </a:rPr>
                        <a:t>$3,941,400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dirty="0">
                        <a:ln>
                          <a:solidFill>
                            <a:srgbClr val="1A3560"/>
                          </a:solidFill>
                        </a:ln>
                        <a:solidFill>
                          <a:srgbClr val="3A3A86"/>
                        </a:solidFill>
                        <a:effectLst/>
                        <a:latin typeface="Abadi" panose="020B0604020104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ln>
                            <a:solidFill>
                              <a:srgbClr val="1A3560"/>
                            </a:solidFill>
                          </a:ln>
                          <a:solidFill>
                            <a:srgbClr val="3A3A86"/>
                          </a:solidFill>
                          <a:effectLst/>
                          <a:latin typeface="Abadi" panose="020B0604020104020204" pitchFamily="34" charset="0"/>
                        </a:rPr>
                        <a:t>$4,280,000</a:t>
                      </a:r>
                    </a:p>
                    <a:p>
                      <a:pPr algn="ctr" fontAlgn="b"/>
                      <a:endParaRPr lang="en-US" sz="1800" b="1" kern="1200" dirty="0">
                        <a:solidFill>
                          <a:srgbClr val="3A3A86"/>
                        </a:solidFill>
                        <a:effectLst/>
                        <a:latin typeface="Abadi" panose="020B0604020104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05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ln>
                            <a:solidFill>
                              <a:srgbClr val="1A3560"/>
                            </a:solidFill>
                          </a:ln>
                          <a:solidFill>
                            <a:srgbClr val="1A3560"/>
                          </a:solidFill>
                          <a:effectLst/>
                          <a:latin typeface="Abadi" panose="020B0604020104020204" pitchFamily="34" charset="0"/>
                        </a:rPr>
                        <a:t>Health and Wellness Programming</a:t>
                      </a:r>
                      <a:endParaRPr lang="en-US" sz="2000" b="0" i="0" u="none" strike="noStrike" dirty="0">
                        <a:ln>
                          <a:solidFill>
                            <a:srgbClr val="1A3560"/>
                          </a:solidFill>
                        </a:ln>
                        <a:solidFill>
                          <a:srgbClr val="1A356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n>
                            <a:solidFill>
                              <a:srgbClr val="1A3560"/>
                            </a:solidFill>
                          </a:ln>
                          <a:solidFill>
                            <a:srgbClr val="3A3A86"/>
                          </a:solidFill>
                          <a:effectLst/>
                          <a:latin typeface="Abadi" panose="020B0604020104020204" pitchFamily="34" charset="0"/>
                        </a:rPr>
                        <a:t>$270,000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n>
                            <a:solidFill>
                              <a:srgbClr val="1A3560"/>
                            </a:solidFill>
                          </a:ln>
                          <a:solidFill>
                            <a:srgbClr val="3A3A86"/>
                          </a:solidFill>
                          <a:effectLst/>
                          <a:latin typeface="Abadi" panose="020B0604020104020204" pitchFamily="34" charset="0"/>
                        </a:rPr>
                        <a:t>$19,357,847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86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ln>
                            <a:solidFill>
                              <a:srgbClr val="1A3560"/>
                            </a:solidFill>
                          </a:ln>
                          <a:solidFill>
                            <a:srgbClr val="1A3560"/>
                          </a:solidFill>
                          <a:effectLst/>
                          <a:latin typeface="Abadi" panose="020B0604020104020204" pitchFamily="34" charset="0"/>
                        </a:rPr>
                        <a:t>Workforce Development Programming</a:t>
                      </a:r>
                      <a:endParaRPr lang="en-US" sz="2000" b="0" i="0" u="none" strike="noStrike" dirty="0">
                        <a:ln>
                          <a:solidFill>
                            <a:srgbClr val="1A3560"/>
                          </a:solidFill>
                        </a:ln>
                        <a:solidFill>
                          <a:srgbClr val="1A356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n>
                            <a:solidFill>
                              <a:srgbClr val="1A3560"/>
                            </a:solidFill>
                          </a:ln>
                          <a:solidFill>
                            <a:srgbClr val="3A3A86"/>
                          </a:solidFill>
                          <a:effectLst/>
                          <a:latin typeface="Abadi" panose="020B0604020104020204" pitchFamily="34" charset="0"/>
                        </a:rPr>
                        <a:t>$1,200,000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n>
                            <a:solidFill>
                              <a:srgbClr val="1A3560"/>
                            </a:solidFill>
                          </a:ln>
                          <a:solidFill>
                            <a:srgbClr val="3A3A86"/>
                          </a:solidFill>
                          <a:effectLst/>
                          <a:latin typeface="Abadi" panose="020B0604020104020204" pitchFamily="34" charset="0"/>
                        </a:rPr>
                        <a:t>$7,520,119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0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ln>
                            <a:solidFill>
                              <a:srgbClr val="1A3560"/>
                            </a:solidFill>
                          </a:ln>
                          <a:solidFill>
                            <a:srgbClr val="1A3560"/>
                          </a:solidFill>
                          <a:effectLst/>
                          <a:latin typeface="Abadi" panose="020B0604020104020204" pitchFamily="34" charset="0"/>
                        </a:rPr>
                        <a:t>Education Programming</a:t>
                      </a:r>
                      <a:endParaRPr lang="en-US" sz="2000" b="0" i="0" u="none" strike="noStrike" dirty="0">
                        <a:ln>
                          <a:solidFill>
                            <a:srgbClr val="1A3560"/>
                          </a:solidFill>
                        </a:ln>
                        <a:solidFill>
                          <a:srgbClr val="1A3560"/>
                        </a:solidFill>
                        <a:effectLst/>
                        <a:latin typeface="Abadi" panose="020B0604020104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n>
                            <a:solidFill>
                              <a:srgbClr val="1A3560"/>
                            </a:solidFill>
                          </a:ln>
                          <a:solidFill>
                            <a:srgbClr val="3A3A86"/>
                          </a:solidFill>
                          <a:effectLst/>
                          <a:latin typeface="Abadi" panose="020B0604020104020204" pitchFamily="34" charset="0"/>
                        </a:rPr>
                        <a:t>$588,600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n>
                            <a:solidFill>
                              <a:srgbClr val="1A3560"/>
                            </a:solidFill>
                          </a:ln>
                          <a:solidFill>
                            <a:srgbClr val="3A3A86"/>
                          </a:solidFill>
                          <a:effectLst/>
                          <a:latin typeface="Abadi" panose="020B0604020104020204" pitchFamily="34" charset="0"/>
                        </a:rPr>
                        <a:t>$46,665,630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20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ln>
                            <a:solidFill>
                              <a:srgbClr val="1A3560"/>
                            </a:solidFill>
                          </a:ln>
                          <a:solidFill>
                            <a:srgbClr val="1A3560"/>
                          </a:solidFill>
                          <a:effectLst/>
                          <a:latin typeface="Abadi" panose="020B0604020104020204" pitchFamily="34" charset="0"/>
                        </a:rPr>
                        <a:t>Sustainability Endowment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n>
                            <a:solidFill>
                              <a:srgbClr val="1A3560"/>
                            </a:solidFill>
                          </a:ln>
                          <a:solidFill>
                            <a:srgbClr val="3A3A86"/>
                          </a:solidFill>
                          <a:effectLst/>
                          <a:latin typeface="Abadi" panose="020B0604020104020204" pitchFamily="34" charset="0"/>
                        </a:rPr>
                        <a:t>$1,500,000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n>
                            <a:solidFill>
                              <a:srgbClr val="1A3560"/>
                            </a:solidFill>
                          </a:ln>
                          <a:solidFill>
                            <a:srgbClr val="3A3A86"/>
                          </a:solidFill>
                          <a:effectLst/>
                          <a:latin typeface="Abadi" panose="020B0604020104020204" pitchFamily="34" charset="0"/>
                        </a:rPr>
                        <a:t>$1,500,000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22895143"/>
                  </a:ext>
                </a:extLst>
              </a:tr>
              <a:tr h="5220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dirty="0">
                          <a:ln>
                            <a:solidFill>
                              <a:srgbClr val="1A3560"/>
                            </a:solidFill>
                          </a:ln>
                          <a:solidFill>
                            <a:srgbClr val="1A3560"/>
                          </a:solidFill>
                          <a:effectLst/>
                          <a:latin typeface="Abadi" panose="020B0604020104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ln>
                            <a:solidFill>
                              <a:srgbClr val="1A3560"/>
                            </a:solidFill>
                          </a:ln>
                          <a:solidFill>
                            <a:srgbClr val="3A3A86"/>
                          </a:solidFill>
                          <a:effectLst/>
                          <a:latin typeface="Abadi" panose="020B0604020104020204" pitchFamily="34" charset="0"/>
                        </a:rPr>
                        <a:t>$7,500,000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ln>
                            <a:solidFill>
                              <a:srgbClr val="1A3560"/>
                            </a:solidFill>
                          </a:ln>
                          <a:solidFill>
                            <a:srgbClr val="3A3A86"/>
                          </a:solidFill>
                          <a:effectLst/>
                          <a:latin typeface="Abadi" panose="020B0604020104020204" pitchFamily="34" charset="0"/>
                        </a:rPr>
                        <a:t>$79,323,596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6073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7C007-763D-4D0F-BBA5-F1E12BC39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Abadi" panose="020B0604020104020204" pitchFamily="34" charset="0"/>
              </a:rPr>
              <a:t>People Strategy Implementation Timeline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73E773D-1F6E-4264-80F8-9CBD0BD806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326472"/>
              </p:ext>
            </p:extLst>
          </p:nvPr>
        </p:nvGraphicFramePr>
        <p:xfrm>
          <a:off x="270439" y="1292407"/>
          <a:ext cx="10301432" cy="5024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6131">
                  <a:extLst>
                    <a:ext uri="{9D8B030D-6E8A-4147-A177-3AD203B41FA5}">
                      <a16:colId xmlns:a16="http://schemas.microsoft.com/office/drawing/2014/main" val="2075441597"/>
                    </a:ext>
                  </a:extLst>
                </a:gridCol>
                <a:gridCol w="5473681">
                  <a:extLst>
                    <a:ext uri="{9D8B030D-6E8A-4147-A177-3AD203B41FA5}">
                      <a16:colId xmlns:a16="http://schemas.microsoft.com/office/drawing/2014/main" val="767600861"/>
                    </a:ext>
                  </a:extLst>
                </a:gridCol>
                <a:gridCol w="2971620">
                  <a:extLst>
                    <a:ext uri="{9D8B030D-6E8A-4147-A177-3AD203B41FA5}">
                      <a16:colId xmlns:a16="http://schemas.microsoft.com/office/drawing/2014/main" val="1110754236"/>
                    </a:ext>
                  </a:extLst>
                </a:gridCol>
              </a:tblGrid>
              <a:tr h="483076">
                <a:tc>
                  <a:txBody>
                    <a:bodyPr/>
                    <a:lstStyle/>
                    <a:p>
                      <a:endParaRPr lang="en-US" sz="1600" dirty="0">
                        <a:latin typeface="Abad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badi"/>
                        </a:rPr>
                        <a:t>Task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badi"/>
                        </a:rPr>
                        <a:t>Timeline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9854127"/>
                  </a:ext>
                </a:extLst>
              </a:tr>
              <a:tr h="489786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Abadi"/>
                        </a:rPr>
                        <a:t>Engagement in Case Management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badi"/>
                        </a:rPr>
                        <a:t>THA continues engaging residents around Transformation Plan and supporting housing stability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badi"/>
                        </a:rPr>
                        <a:t>March 2022 to present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0613787"/>
                  </a:ext>
                </a:extLst>
              </a:tr>
              <a:tr h="489786">
                <a:tc>
                  <a:txBody>
                    <a:bodyPr/>
                    <a:lstStyle/>
                    <a:p>
                      <a:endParaRPr lang="en-US" sz="1600" dirty="0">
                        <a:latin typeface="Abad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badi"/>
                        </a:rPr>
                        <a:t>USI begins direct resident engagement into services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badi"/>
                        </a:rPr>
                        <a:t>Within 60 days of award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5494845"/>
                  </a:ext>
                </a:extLst>
              </a:tr>
              <a:tr h="489786">
                <a:tc>
                  <a:txBody>
                    <a:bodyPr/>
                    <a:lstStyle/>
                    <a:p>
                      <a:endParaRPr lang="en-US" sz="1600" dirty="0">
                        <a:latin typeface="Abad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badi"/>
                        </a:rPr>
                        <a:t>USI Family Support team begin outreach to residents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badi"/>
                        </a:rPr>
                        <a:t>Within 60 days of award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0836285"/>
                  </a:ext>
                </a:extLst>
              </a:tr>
              <a:tr h="489786">
                <a:tc>
                  <a:txBody>
                    <a:bodyPr/>
                    <a:lstStyle/>
                    <a:p>
                      <a:endParaRPr lang="en-US" sz="1600" dirty="0">
                        <a:latin typeface="Abad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badi"/>
                        </a:rPr>
                        <a:t>Enroll residents in Case Management and confirm school enrollment for students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badi"/>
                        </a:rPr>
                        <a:t>Between 30 days and 6 months after award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3268209"/>
                  </a:ext>
                </a:extLst>
              </a:tr>
              <a:tr h="845384">
                <a:tc>
                  <a:txBody>
                    <a:bodyPr/>
                    <a:lstStyle/>
                    <a:p>
                      <a:endParaRPr lang="en-US" sz="1600" dirty="0">
                        <a:latin typeface="Abad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badi"/>
                        </a:rPr>
                        <a:t>Complete comprehensive needs assessment with residents and begin creating development plans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badi"/>
                        </a:rPr>
                        <a:t>Between 60 days and 6 months of award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6044423"/>
                  </a:ext>
                </a:extLst>
              </a:tr>
              <a:tr h="489786"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Abadi"/>
                        </a:rPr>
                        <a:t>Service Coordination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badi"/>
                        </a:rPr>
                        <a:t>Establish Partner Network &amp; Action Teams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badi"/>
                        </a:rPr>
                        <a:t>Between 30-120 days after award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01918"/>
                  </a:ext>
                </a:extLst>
              </a:tr>
              <a:tr h="489786">
                <a:tc>
                  <a:txBody>
                    <a:bodyPr/>
                    <a:lstStyle/>
                    <a:p>
                      <a:endParaRPr lang="en-US" sz="1600" dirty="0">
                        <a:latin typeface="Abadi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badi"/>
                        </a:rPr>
                        <a:t>Establish data sharing agreement with TPS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badi"/>
                        </a:rPr>
                        <a:t>Within 180 days of award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09010"/>
                  </a:ext>
                </a:extLst>
              </a:tr>
              <a:tr h="489786">
                <a:tc>
                  <a:txBody>
                    <a:bodyPr/>
                    <a:lstStyle/>
                    <a:p>
                      <a:endParaRPr lang="en-US" sz="1600" dirty="0">
                        <a:latin typeface="Abadi"/>
                      </a:endParaRP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badi"/>
                        </a:rPr>
                        <a:t>Enter into MOUs with partners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badi"/>
                        </a:rPr>
                        <a:t>Within 180 days of award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699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4623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386AA74E-FE5C-4FAD-938D-F1A051D02B64}"/>
              </a:ext>
            </a:extLst>
          </p:cNvPr>
          <p:cNvGrpSpPr/>
          <p:nvPr/>
        </p:nvGrpSpPr>
        <p:grpSpPr>
          <a:xfrm>
            <a:off x="120331" y="5252094"/>
            <a:ext cx="11951338" cy="1279417"/>
            <a:chOff x="117674" y="3759478"/>
            <a:chExt cx="11951338" cy="1279417"/>
          </a:xfrm>
        </p:grpSpPr>
        <p:pic>
          <p:nvPicPr>
            <p:cNvPr id="27" name="Picture 26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192DB1EA-B2D3-4AFC-8AA1-2B63F08FBA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63" b="7921"/>
            <a:stretch/>
          </p:blipFill>
          <p:spPr>
            <a:xfrm>
              <a:off x="117674" y="3759480"/>
              <a:ext cx="1208137" cy="1279273"/>
            </a:xfrm>
            <a:prstGeom prst="rect">
              <a:avLst/>
            </a:prstGeom>
          </p:spPr>
        </p:pic>
        <p:pic>
          <p:nvPicPr>
            <p:cNvPr id="28" name="Picture 27" descr="A picture containing indoor, wall, colorful&#10;&#10;Description automatically generated">
              <a:extLst>
                <a:ext uri="{FF2B5EF4-FFF2-40B4-BE49-F238E27FC236}">
                  <a16:creationId xmlns:a16="http://schemas.microsoft.com/office/drawing/2014/main" id="{56209E72-4FF1-4360-AB65-9A5FFAF613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1" t="20514" r="21489" b="21369"/>
            <a:stretch/>
          </p:blipFill>
          <p:spPr>
            <a:xfrm>
              <a:off x="1446142" y="3759480"/>
              <a:ext cx="1185332" cy="1279272"/>
            </a:xfrm>
            <a:prstGeom prst="rect">
              <a:avLst/>
            </a:prstGeom>
          </p:spPr>
        </p:pic>
        <p:pic>
          <p:nvPicPr>
            <p:cNvPr id="29" name="Picture 28" descr="A picture containing text, person, person, screen&#10;&#10;Description automatically generated">
              <a:extLst>
                <a:ext uri="{FF2B5EF4-FFF2-40B4-BE49-F238E27FC236}">
                  <a16:creationId xmlns:a16="http://schemas.microsoft.com/office/drawing/2014/main" id="{0669143C-2C39-4C94-9967-72DD5F8FF2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99" b="23745"/>
            <a:stretch/>
          </p:blipFill>
          <p:spPr>
            <a:xfrm>
              <a:off x="2751806" y="3759480"/>
              <a:ext cx="2340874" cy="1279415"/>
            </a:xfrm>
            <a:prstGeom prst="rect">
              <a:avLst/>
            </a:prstGeom>
          </p:spPr>
        </p:pic>
        <p:pic>
          <p:nvPicPr>
            <p:cNvPr id="30" name="Picture 29" descr="A picture containing sky, outdoor, person&#10;&#10;Description automatically generated">
              <a:extLst>
                <a:ext uri="{FF2B5EF4-FFF2-40B4-BE49-F238E27FC236}">
                  <a16:creationId xmlns:a16="http://schemas.microsoft.com/office/drawing/2014/main" id="{E072AE09-8CDC-4504-BA16-998F527A5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57" b="31913"/>
            <a:stretch/>
          </p:blipFill>
          <p:spPr>
            <a:xfrm>
              <a:off x="5213012" y="3759481"/>
              <a:ext cx="1765976" cy="1279272"/>
            </a:xfrm>
            <a:prstGeom prst="rect">
              <a:avLst/>
            </a:prstGeom>
          </p:spPr>
        </p:pic>
        <p:pic>
          <p:nvPicPr>
            <p:cNvPr id="31" name="Picture 30" descr="A baby lying on the floor&#10;&#10;Description automatically generated with low confidence">
              <a:extLst>
                <a:ext uri="{FF2B5EF4-FFF2-40B4-BE49-F238E27FC236}">
                  <a16:creationId xmlns:a16="http://schemas.microsoft.com/office/drawing/2014/main" id="{645F6B31-1896-4ED3-A9DE-7F69216BAD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13" t="6494" r="713" b="26189"/>
            <a:stretch/>
          </p:blipFill>
          <p:spPr>
            <a:xfrm>
              <a:off x="7099320" y="3759479"/>
              <a:ext cx="1568192" cy="1279271"/>
            </a:xfrm>
            <a:prstGeom prst="rect">
              <a:avLst/>
            </a:prstGeom>
          </p:spPr>
        </p:pic>
        <p:pic>
          <p:nvPicPr>
            <p:cNvPr id="32" name="Picture 31" descr="A group of people standing around a blue sign&#10;&#10;Description automatically generated with low confidence">
              <a:extLst>
                <a:ext uri="{FF2B5EF4-FFF2-40B4-BE49-F238E27FC236}">
                  <a16:creationId xmlns:a16="http://schemas.microsoft.com/office/drawing/2014/main" id="{EC514738-8BEE-4CCF-8758-140CF9CC82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97" r="1007" b="22194"/>
            <a:stretch/>
          </p:blipFill>
          <p:spPr>
            <a:xfrm>
              <a:off x="8790933" y="3759478"/>
              <a:ext cx="3278079" cy="127927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4C9F14-C9F7-4AA7-8D67-4EA6F7C48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99"/>
                </a:solidFill>
                <a:latin typeface="Abadi"/>
              </a:rPr>
              <a:t>People Result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1B93DBF-22EC-40D8-A511-002CB1C4E7AD}"/>
              </a:ext>
            </a:extLst>
          </p:cNvPr>
          <p:cNvGrpSpPr/>
          <p:nvPr/>
        </p:nvGrpSpPr>
        <p:grpSpPr>
          <a:xfrm>
            <a:off x="2612889" y="1177130"/>
            <a:ext cx="6966221" cy="3973936"/>
            <a:chOff x="3108731" y="2723091"/>
            <a:chExt cx="6966221" cy="397393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C5C361C-1CCD-4C35-BEA4-5D5F8D70F442}"/>
                </a:ext>
              </a:extLst>
            </p:cNvPr>
            <p:cNvGrpSpPr/>
            <p:nvPr/>
          </p:nvGrpSpPr>
          <p:grpSpPr>
            <a:xfrm>
              <a:off x="5683281" y="4716235"/>
              <a:ext cx="1980792" cy="1980792"/>
              <a:chOff x="5105604" y="3872379"/>
              <a:chExt cx="1980792" cy="1980792"/>
            </a:xfrm>
            <a:solidFill>
              <a:srgbClr val="83959F"/>
            </a:solidFill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97BB4C3-C468-4647-B393-4F7B6A83E278}"/>
                  </a:ext>
                </a:extLst>
              </p:cNvPr>
              <p:cNvSpPr/>
              <p:nvPr/>
            </p:nvSpPr>
            <p:spPr>
              <a:xfrm>
                <a:off x="5105604" y="3872379"/>
                <a:ext cx="1980792" cy="1980792"/>
              </a:xfrm>
              <a:prstGeom prst="ellipse">
                <a:avLst/>
              </a:prstGeom>
              <a:solidFill>
                <a:srgbClr val="3A3A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0C22D90-BA3C-4564-A8EB-F417D2B6483B}"/>
                  </a:ext>
                </a:extLst>
              </p:cNvPr>
              <p:cNvSpPr txBox="1"/>
              <p:nvPr/>
            </p:nvSpPr>
            <p:spPr>
              <a:xfrm>
                <a:off x="5351351" y="5158310"/>
                <a:ext cx="1484043" cy="27699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Abadi"/>
                  </a:rPr>
                  <a:t>HOUSING STABILITY</a:t>
                </a:r>
              </a:p>
            </p:txBody>
          </p:sp>
          <p:pic>
            <p:nvPicPr>
              <p:cNvPr id="25" name="Graphic 24" descr="House with solid fill">
                <a:extLst>
                  <a:ext uri="{FF2B5EF4-FFF2-40B4-BE49-F238E27FC236}">
                    <a16:creationId xmlns:a16="http://schemas.microsoft.com/office/drawing/2014/main" id="{C8597DD8-2F6B-428A-A4A0-B675BBEB4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748139" y="4470458"/>
                <a:ext cx="695721" cy="695721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AC10087-E577-455B-A4D6-5C8E6BBEC07A}"/>
                </a:ext>
              </a:extLst>
            </p:cNvPr>
            <p:cNvGrpSpPr/>
            <p:nvPr/>
          </p:nvGrpSpPr>
          <p:grpSpPr>
            <a:xfrm>
              <a:off x="4009168" y="4077777"/>
              <a:ext cx="5323762" cy="1166347"/>
              <a:chOff x="3431492" y="3280623"/>
              <a:chExt cx="5323762" cy="1166347"/>
            </a:xfrm>
            <a:solidFill>
              <a:srgbClr val="1A3560"/>
            </a:solidFill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87CB0275-5A27-4FD7-81EB-BDBB0745A65D}"/>
                  </a:ext>
                </a:extLst>
              </p:cNvPr>
              <p:cNvSpPr/>
              <p:nvPr/>
            </p:nvSpPr>
            <p:spPr>
              <a:xfrm>
                <a:off x="3431492" y="3280623"/>
                <a:ext cx="5323762" cy="1166347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ED33AC7-FDB7-4455-8B1A-F60A64F2ED9C}"/>
                  </a:ext>
                </a:extLst>
              </p:cNvPr>
              <p:cNvSpPr txBox="1"/>
              <p:nvPr/>
            </p:nvSpPr>
            <p:spPr>
              <a:xfrm>
                <a:off x="5308056" y="4037505"/>
                <a:ext cx="1709179" cy="276999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Abadi"/>
                  </a:rPr>
                  <a:t>FAMILY SUPPORT</a:t>
                </a:r>
              </a:p>
            </p:txBody>
          </p:sp>
          <p:pic>
            <p:nvPicPr>
              <p:cNvPr id="22" name="Graphic 21" descr="Handshake with solid fill">
                <a:extLst>
                  <a:ext uri="{FF2B5EF4-FFF2-40B4-BE49-F238E27FC236}">
                    <a16:creationId xmlns:a16="http://schemas.microsoft.com/office/drawing/2014/main" id="{79A88E9B-FC3B-40E1-A610-58FCBF6737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747707" y="3397978"/>
                <a:ext cx="707020" cy="707020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B1B137F-ACA5-4876-AB9D-4630B1B9F1DF}"/>
                </a:ext>
              </a:extLst>
            </p:cNvPr>
            <p:cNvGrpSpPr/>
            <p:nvPr/>
          </p:nvGrpSpPr>
          <p:grpSpPr>
            <a:xfrm>
              <a:off x="8590908" y="2831736"/>
              <a:ext cx="1484044" cy="1484044"/>
              <a:chOff x="1916633" y="2351928"/>
              <a:chExt cx="1484044" cy="1484044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78D864E-A6AD-4465-B3D7-61BA8CBD65E8}"/>
                  </a:ext>
                </a:extLst>
              </p:cNvPr>
              <p:cNvSpPr/>
              <p:nvPr/>
            </p:nvSpPr>
            <p:spPr>
              <a:xfrm>
                <a:off x="1916633" y="2351928"/>
                <a:ext cx="1484044" cy="1484044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7E2D4D4E-A5B4-40F8-991B-7ECE95441494}"/>
                  </a:ext>
                </a:extLst>
              </p:cNvPr>
              <p:cNvGrpSpPr/>
              <p:nvPr/>
            </p:nvGrpSpPr>
            <p:grpSpPr>
              <a:xfrm>
                <a:off x="2089662" y="2539689"/>
                <a:ext cx="1144611" cy="1108523"/>
                <a:chOff x="1991067" y="2561282"/>
                <a:chExt cx="1144611" cy="1108523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DF1D39BB-CF8D-4CCF-A1A0-A1E82CB26504}"/>
                    </a:ext>
                  </a:extLst>
                </p:cNvPr>
                <p:cNvSpPr txBox="1"/>
                <p:nvPr/>
              </p:nvSpPr>
              <p:spPr>
                <a:xfrm>
                  <a:off x="1991067" y="3208140"/>
                  <a:ext cx="1144611" cy="46166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  <a:latin typeface="Abadi"/>
                    </a:rPr>
                    <a:t>ECONOMIC MOBILITY</a:t>
                  </a:r>
                </a:p>
              </p:txBody>
            </p:sp>
            <p:pic>
              <p:nvPicPr>
                <p:cNvPr id="19" name="Graphic 18" descr="Piggy Bank with solid fill">
                  <a:extLst>
                    <a:ext uri="{FF2B5EF4-FFF2-40B4-BE49-F238E27FC236}">
                      <a16:creationId xmlns:a16="http://schemas.microsoft.com/office/drawing/2014/main" id="{AC114258-57D5-4DA0-9C6E-6426DE09FF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5505" y="2561282"/>
                  <a:ext cx="675736" cy="67573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6A5BC8D-96A9-486B-A02E-F559AEC1D299}"/>
                </a:ext>
              </a:extLst>
            </p:cNvPr>
            <p:cNvGrpSpPr/>
            <p:nvPr/>
          </p:nvGrpSpPr>
          <p:grpSpPr>
            <a:xfrm>
              <a:off x="5936333" y="2723091"/>
              <a:ext cx="1484044" cy="1484044"/>
              <a:chOff x="4472383" y="3072029"/>
              <a:chExt cx="1484044" cy="1484044"/>
            </a:xfrm>
            <a:solidFill>
              <a:srgbClr val="649EA2"/>
            </a:solidFill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9255E6C-A54B-45B7-A278-A31F5983C98F}"/>
                  </a:ext>
                </a:extLst>
              </p:cNvPr>
              <p:cNvSpPr/>
              <p:nvPr/>
            </p:nvSpPr>
            <p:spPr>
              <a:xfrm>
                <a:off x="4472383" y="3072029"/>
                <a:ext cx="1484044" cy="1484044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9F820BF9-1F42-4527-99DA-C7286600FB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8443" y="3424689"/>
                <a:ext cx="515633" cy="486498"/>
              </a:xfrm>
              <a:prstGeom prst="rect">
                <a:avLst/>
              </a:prstGeom>
              <a:solidFill>
                <a:srgbClr val="000099"/>
              </a:solidFill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5188FA6-E173-4E68-8EF4-F960AE7A4470}"/>
                  </a:ext>
                </a:extLst>
              </p:cNvPr>
              <p:cNvSpPr txBox="1"/>
              <p:nvPr/>
            </p:nvSpPr>
            <p:spPr>
              <a:xfrm>
                <a:off x="4650099" y="3922696"/>
                <a:ext cx="1144611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Abadi"/>
                  </a:rPr>
                  <a:t>HEALTH &amp; WELLNESS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A6A9195-F231-4D06-96B6-8560E399EDEA}"/>
                </a:ext>
              </a:extLst>
            </p:cNvPr>
            <p:cNvGrpSpPr/>
            <p:nvPr/>
          </p:nvGrpSpPr>
          <p:grpSpPr>
            <a:xfrm>
              <a:off x="3108731" y="2831736"/>
              <a:ext cx="1484044" cy="1484044"/>
              <a:chOff x="2751835" y="3072029"/>
              <a:chExt cx="1484044" cy="1484044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AA4541E-EAF8-401A-9C7C-162D87B49855}"/>
                  </a:ext>
                </a:extLst>
              </p:cNvPr>
              <p:cNvSpPr/>
              <p:nvPr/>
            </p:nvSpPr>
            <p:spPr>
              <a:xfrm>
                <a:off x="2751835" y="3072029"/>
                <a:ext cx="1484044" cy="148404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 dirty="0"/>
              </a:p>
              <a:p>
                <a:pPr algn="ctr"/>
                <a:endParaRPr lang="en-US" sz="1050" b="1" dirty="0"/>
              </a:p>
              <a:p>
                <a:pPr algn="ctr"/>
                <a:endParaRPr lang="en-US" sz="1050" b="1" dirty="0"/>
              </a:p>
              <a:p>
                <a:pPr algn="ctr"/>
                <a:endParaRPr lang="en-US" b="1" dirty="0"/>
              </a:p>
            </p:txBody>
          </p:sp>
          <p:pic>
            <p:nvPicPr>
              <p:cNvPr id="11" name="Graphic 10" descr="Books with solid fill">
                <a:extLst>
                  <a:ext uri="{FF2B5EF4-FFF2-40B4-BE49-F238E27FC236}">
                    <a16:creationId xmlns:a16="http://schemas.microsoft.com/office/drawing/2014/main" id="{CB3D470B-F3D3-4551-AEBE-EF883DEF23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3200673" y="3349158"/>
                <a:ext cx="586368" cy="586368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6DF44A-4C36-4A73-A6FF-A52AA6874AF2}"/>
                  </a:ext>
                </a:extLst>
              </p:cNvPr>
              <p:cNvSpPr txBox="1"/>
              <p:nvPr/>
            </p:nvSpPr>
            <p:spPr>
              <a:xfrm>
                <a:off x="2921551" y="3968800"/>
                <a:ext cx="1144611" cy="27699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Abadi" panose="020B0604020104020204" pitchFamily="34" charset="0"/>
                  </a:rPr>
                  <a:t>EDUCATION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09003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7C007-763D-4D0F-BBA5-F1E12BC39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0099"/>
                </a:solidFill>
                <a:latin typeface="Abadi" panose="020B0604020104020204" pitchFamily="34" charset="0"/>
              </a:rPr>
              <a:t>People Strategy Implementation Timeline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F71552C-8F9B-4C04-BB2D-FD8DA6DDC4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46301"/>
              </p:ext>
            </p:extLst>
          </p:nvPr>
        </p:nvGraphicFramePr>
        <p:xfrm>
          <a:off x="413601" y="1261403"/>
          <a:ext cx="10159893" cy="5259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1388">
                  <a:extLst>
                    <a:ext uri="{9D8B030D-6E8A-4147-A177-3AD203B41FA5}">
                      <a16:colId xmlns:a16="http://schemas.microsoft.com/office/drawing/2014/main" val="2075441597"/>
                    </a:ext>
                  </a:extLst>
                </a:gridCol>
                <a:gridCol w="5672013">
                  <a:extLst>
                    <a:ext uri="{9D8B030D-6E8A-4147-A177-3AD203B41FA5}">
                      <a16:colId xmlns:a16="http://schemas.microsoft.com/office/drawing/2014/main" val="767600861"/>
                    </a:ext>
                  </a:extLst>
                </a:gridCol>
                <a:gridCol w="3186492">
                  <a:extLst>
                    <a:ext uri="{9D8B030D-6E8A-4147-A177-3AD203B41FA5}">
                      <a16:colId xmlns:a16="http://schemas.microsoft.com/office/drawing/2014/main" val="1110754236"/>
                    </a:ext>
                  </a:extLst>
                </a:gridCol>
              </a:tblGrid>
              <a:tr h="351308">
                <a:tc>
                  <a:txBody>
                    <a:bodyPr/>
                    <a:lstStyle/>
                    <a:p>
                      <a:endParaRPr lang="en-US" dirty="0">
                        <a:latin typeface="Abad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badi"/>
                        </a:rPr>
                        <a:t>Task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badi"/>
                        </a:rPr>
                        <a:t>Timeline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9854127"/>
                  </a:ext>
                </a:extLst>
              </a:tr>
              <a:tr h="498367">
                <a:tc>
                  <a:txBody>
                    <a:bodyPr/>
                    <a:lstStyle/>
                    <a:p>
                      <a:r>
                        <a:rPr lang="en-US" sz="1300" b="1" dirty="0">
                          <a:latin typeface="Abadi"/>
                        </a:rPr>
                        <a:t>Priority Programming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/>
                        </a:rPr>
                        <a:t>Complete comprehensive resident needs analysis and scan of existing accessible resources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/>
                        </a:rPr>
                        <a:t>Between 4 – 8 months after award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613787"/>
                  </a:ext>
                </a:extLst>
              </a:tr>
              <a:tr h="498367">
                <a:tc>
                  <a:txBody>
                    <a:bodyPr/>
                    <a:lstStyle/>
                    <a:p>
                      <a:endParaRPr lang="en-US" sz="1300" dirty="0">
                        <a:latin typeface="Abadi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/>
                        </a:rPr>
                        <a:t>Identify with partners and residents the priority programs that address specific needs where service gaps also exist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/>
                        </a:rPr>
                        <a:t>Between 8 – 10 months after award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494845"/>
                  </a:ext>
                </a:extLst>
              </a:tr>
              <a:tr h="498367">
                <a:tc>
                  <a:txBody>
                    <a:bodyPr/>
                    <a:lstStyle/>
                    <a:p>
                      <a:endParaRPr lang="en-US" sz="1300" dirty="0">
                        <a:latin typeface="Abadi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/>
                        </a:rPr>
                        <a:t>Identify local funding sources to support these priorities and create fund development plan, if needed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/>
                        </a:rPr>
                        <a:t>Between 10 – 12 months after award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836285"/>
                  </a:ext>
                </a:extLst>
              </a:tr>
              <a:tr h="498367">
                <a:tc>
                  <a:txBody>
                    <a:bodyPr/>
                    <a:lstStyle/>
                    <a:p>
                      <a:endParaRPr lang="en-US" sz="1300" dirty="0">
                        <a:latin typeface="Abadi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/>
                        </a:rPr>
                        <a:t>Launch initial priority programming 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/>
                        </a:rPr>
                        <a:t>Year 2 of implementation period through the end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268209"/>
                  </a:ext>
                </a:extLst>
              </a:tr>
              <a:tr h="4983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Abadi"/>
                        </a:rPr>
                        <a:t>Mobility Counseling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/>
                        </a:rPr>
                        <a:t>Ensure residents understand the relocation assistance they will be provided and their housing options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/>
                        </a:rPr>
                        <a:t>Relocation start through final phase of relocation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649741"/>
                  </a:ext>
                </a:extLst>
              </a:tr>
              <a:tr h="702616">
                <a:tc>
                  <a:txBody>
                    <a:bodyPr/>
                    <a:lstStyle/>
                    <a:p>
                      <a:endParaRPr lang="en-US" sz="1300" dirty="0">
                        <a:latin typeface="Abadi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/>
                        </a:rPr>
                        <a:t>Ensure residents are in good standing with their current lease and begin addressing any possible relocation or re-occupancy related barriers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/>
                        </a:rPr>
                        <a:t>Relocation start through re-occupancy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01918"/>
                  </a:ext>
                </a:extLst>
              </a:tr>
              <a:tr h="702616">
                <a:tc>
                  <a:txBody>
                    <a:bodyPr/>
                    <a:lstStyle/>
                    <a:p>
                      <a:endParaRPr lang="en-US" sz="1300" dirty="0">
                        <a:latin typeface="Abadi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/>
                        </a:rPr>
                        <a:t>Create individualized relocation plans with each household to ensure any transitions with their housing – whether to housing off-site or into the newly developed – go smoothly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/>
                        </a:rPr>
                        <a:t>Upon engagement with Family Support through the end of project implementation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756735"/>
                  </a:ext>
                </a:extLst>
              </a:tr>
              <a:tr h="498367">
                <a:tc>
                  <a:txBody>
                    <a:bodyPr/>
                    <a:lstStyle/>
                    <a:p>
                      <a:endParaRPr lang="en-US" sz="1300" dirty="0">
                        <a:latin typeface="Abadi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/>
                        </a:rPr>
                        <a:t>Support residents with re-occupancy into new development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/>
                        </a:rPr>
                        <a:t>At least 6 months prior to a potential unit coming online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09010"/>
                  </a:ext>
                </a:extLst>
              </a:tr>
              <a:tr h="498367">
                <a:tc>
                  <a:txBody>
                    <a:bodyPr/>
                    <a:lstStyle/>
                    <a:p>
                      <a:endParaRPr lang="en-US" sz="1300" dirty="0">
                        <a:latin typeface="Abadi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/>
                        </a:rPr>
                        <a:t>Assist residents in identifying benefits and challenges with available housing options 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Abadi"/>
                        </a:rPr>
                        <a:t>At least 3 months prior to a potential move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699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6101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on a road&#10;&#10;Description automatically generated with low confidence">
            <a:extLst>
              <a:ext uri="{FF2B5EF4-FFF2-40B4-BE49-F238E27FC236}">
                <a16:creationId xmlns:a16="http://schemas.microsoft.com/office/drawing/2014/main" id="{7DB00F55-D461-A0D1-4779-3EAABE53AC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9" b="11207"/>
          <a:stretch/>
        </p:blipFill>
        <p:spPr>
          <a:xfrm>
            <a:off x="20" y="-486989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F8CCC6-C76B-5976-F589-6A34AFD2E65C}"/>
              </a:ext>
            </a:extLst>
          </p:cNvPr>
          <p:cNvSpPr/>
          <p:nvPr/>
        </p:nvSpPr>
        <p:spPr>
          <a:xfrm>
            <a:off x="0" y="5255581"/>
            <a:ext cx="12188952" cy="160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20A5DD-D2E4-8BD4-63EC-CB3E61353E37}"/>
              </a:ext>
            </a:extLst>
          </p:cNvPr>
          <p:cNvSpPr txBox="1"/>
          <p:nvPr/>
        </p:nvSpPr>
        <p:spPr>
          <a:xfrm>
            <a:off x="332868" y="5567308"/>
            <a:ext cx="11523216" cy="16069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sz="6000" b="1" dirty="0">
                <a:solidFill>
                  <a:srgbClr val="000099"/>
                </a:solidFill>
                <a:latin typeface="Abadi"/>
              </a:rPr>
              <a:t>Questions?</a:t>
            </a:r>
            <a:endParaRPr lang="en-US" sz="6000" b="1" dirty="0">
              <a:solidFill>
                <a:srgbClr val="000099"/>
              </a:solidFill>
              <a:latin typeface="Abadi" panose="020B0604020104020204" pitchFamily="34" charset="0"/>
            </a:endParaRPr>
          </a:p>
          <a:p>
            <a:pPr>
              <a:lnSpc>
                <a:spcPct val="110000"/>
              </a:lnSpc>
            </a:pPr>
            <a:endParaRPr lang="en-US" sz="2800" dirty="0">
              <a:solidFill>
                <a:srgbClr val="000099"/>
              </a:solidFill>
              <a:latin typeface="Abadi" panose="020B0604020104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0DE969-DF75-B7EC-0004-484B85B9B48C}"/>
              </a:ext>
            </a:extLst>
          </p:cNvPr>
          <p:cNvCxnSpPr/>
          <p:nvPr/>
        </p:nvCxnSpPr>
        <p:spPr>
          <a:xfrm>
            <a:off x="-1524" y="5255580"/>
            <a:ext cx="12190476" cy="0"/>
          </a:xfrm>
          <a:prstGeom prst="line">
            <a:avLst/>
          </a:prstGeom>
          <a:ln w="666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14F40410-F69A-2628-0D62-B489CB91B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725" y="4454371"/>
            <a:ext cx="1737359" cy="160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55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F8CCC6-C76B-5976-F589-6A34AFD2E65C}"/>
              </a:ext>
            </a:extLst>
          </p:cNvPr>
          <p:cNvSpPr/>
          <p:nvPr/>
        </p:nvSpPr>
        <p:spPr>
          <a:xfrm>
            <a:off x="0" y="5255581"/>
            <a:ext cx="12188952" cy="160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badi" panose="020B06040201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20A5DD-D2E4-8BD4-63EC-CB3E61353E37}"/>
              </a:ext>
            </a:extLst>
          </p:cNvPr>
          <p:cNvSpPr txBox="1"/>
          <p:nvPr/>
        </p:nvSpPr>
        <p:spPr>
          <a:xfrm>
            <a:off x="164192" y="4946152"/>
            <a:ext cx="11523216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b="1" dirty="0">
                <a:solidFill>
                  <a:srgbClr val="000099"/>
                </a:solidFill>
                <a:latin typeface="Abadi" panose="020B0604020104020204" pitchFamily="34" charset="0"/>
                <a:cs typeface="Arial"/>
              </a:rPr>
              <a:t>Closing</a:t>
            </a:r>
          </a:p>
          <a:p>
            <a:r>
              <a:rPr lang="en-US" sz="2800" dirty="0">
                <a:solidFill>
                  <a:srgbClr val="000099"/>
                </a:solidFill>
                <a:latin typeface="Abadi" panose="020B0604020104020204" pitchFamily="34" charset="0"/>
                <a:cs typeface="Arial"/>
              </a:rPr>
              <a:t>Vanessa Hall-Harper, Tulsa City Councilor</a:t>
            </a:r>
          </a:p>
          <a:p>
            <a:r>
              <a:rPr lang="en-US" sz="2800" dirty="0">
                <a:solidFill>
                  <a:srgbClr val="000099"/>
                </a:solidFill>
                <a:latin typeface="Abadi" panose="020B0604020104020204" pitchFamily="34" charset="0"/>
                <a:cs typeface="Arial"/>
              </a:rPr>
              <a:t>George Kaiser, George Kaiser Family Foundation</a:t>
            </a:r>
          </a:p>
        </p:txBody>
      </p:sp>
      <p:pic>
        <p:nvPicPr>
          <p:cNvPr id="16" name="Picture 15" descr="A person and two children standing in front of a brick building&#10;&#10;Description automatically generated with medium confidence">
            <a:extLst>
              <a:ext uri="{FF2B5EF4-FFF2-40B4-BE49-F238E27FC236}">
                <a16:creationId xmlns:a16="http://schemas.microsoft.com/office/drawing/2014/main" id="{7D95760F-3FFE-9B21-E00D-C772EA483D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6" t="23366" r="33749"/>
          <a:stretch/>
        </p:blipFill>
        <p:spPr>
          <a:xfrm>
            <a:off x="-113883" y="0"/>
            <a:ext cx="3261674" cy="49271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 descr="A person holding a person on a playground&#10;&#10;Description automatically generated with low confidence">
            <a:extLst>
              <a:ext uri="{FF2B5EF4-FFF2-40B4-BE49-F238E27FC236}">
                <a16:creationId xmlns:a16="http://schemas.microsoft.com/office/drawing/2014/main" id="{6B524961-F5EA-51DE-26A8-733726E503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7" t="20067" r="15201" b="3299"/>
          <a:stretch/>
        </p:blipFill>
        <p:spPr>
          <a:xfrm>
            <a:off x="6295581" y="0"/>
            <a:ext cx="3261674" cy="49271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 descr="A car parked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E3507221-2F24-AB2A-20FE-F0F444B319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4" t="-12802" r="33134" b="11505"/>
          <a:stretch/>
        </p:blipFill>
        <p:spPr>
          <a:xfrm>
            <a:off x="3147791" y="-791852"/>
            <a:ext cx="3261674" cy="57189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030503-7917-49F1-EAD2-2AFAF80B1A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78645">
                <a:tint val="45000"/>
                <a:satMod val="400000"/>
              </a:srgbClr>
            </a:duotone>
            <a:lum bright="20000"/>
            <a:alphaModFix amt="75000"/>
          </a:blip>
          <a:srcRect l="14749" t="-105" r="56468" b="105"/>
          <a:stretch/>
        </p:blipFill>
        <p:spPr>
          <a:xfrm>
            <a:off x="9557255" y="-23872"/>
            <a:ext cx="3258580" cy="4950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5A465C-D68D-7F94-C4DF-301F7E8249AD}"/>
              </a:ext>
            </a:extLst>
          </p:cNvPr>
          <p:cNvCxnSpPr/>
          <p:nvPr/>
        </p:nvCxnSpPr>
        <p:spPr>
          <a:xfrm>
            <a:off x="0" y="4936629"/>
            <a:ext cx="12192000" cy="0"/>
          </a:xfrm>
          <a:prstGeom prst="line">
            <a:avLst/>
          </a:prstGeom>
          <a:ln w="7302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14F40410-F69A-2628-0D62-B489CB91B0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241" y="4144942"/>
            <a:ext cx="1737359" cy="160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47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ADD521-8B39-D42A-62CA-921291E17BD2}"/>
              </a:ext>
            </a:extLst>
          </p:cNvPr>
          <p:cNvSpPr/>
          <p:nvPr/>
        </p:nvSpPr>
        <p:spPr>
          <a:xfrm>
            <a:off x="0" y="0"/>
            <a:ext cx="12192000" cy="112179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B3B9-49A7-ACA9-FD72-11F2FA9A4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01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0099"/>
                </a:solidFill>
                <a:latin typeface="Abadi" panose="020B0604020104020204" pitchFamily="34" charset="0"/>
              </a:rPr>
              <a:t>Urban Strategies, Inc.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7769E-0A1C-AF0D-F481-BE2BE38FB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601" y="1599381"/>
            <a:ext cx="11150042" cy="48333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dirty="0">
                <a:latin typeface="Abadi" panose="020B0604020104020204" pitchFamily="34" charset="0"/>
                <a:cs typeface="Arial"/>
              </a:rPr>
              <a:t>Engage</a:t>
            </a:r>
            <a:r>
              <a:rPr lang="en-US" sz="3600" dirty="0">
                <a:latin typeface="Abadi" panose="020B0604020104020204" pitchFamily="34" charset="0"/>
                <a:cs typeface="Arial"/>
              </a:rPr>
              <a:t> residents throughout plan implementation </a:t>
            </a:r>
          </a:p>
          <a:p>
            <a:r>
              <a:rPr lang="en-US" sz="3600" b="1" dirty="0">
                <a:latin typeface="Abadi" panose="020B0604020104020204" pitchFamily="34" charset="0"/>
                <a:cs typeface="Arial"/>
              </a:rPr>
              <a:t>Convene</a:t>
            </a:r>
            <a:r>
              <a:rPr lang="en-US" sz="3600" dirty="0">
                <a:latin typeface="Abadi" panose="020B0604020104020204" pitchFamily="34" charset="0"/>
                <a:cs typeface="Arial"/>
              </a:rPr>
              <a:t> network of cross-sector partners to achieve collective impact</a:t>
            </a:r>
          </a:p>
          <a:p>
            <a:r>
              <a:rPr lang="en-US" sz="3600" dirty="0">
                <a:latin typeface="Abadi" panose="020B0604020104020204" pitchFamily="34" charset="0"/>
                <a:cs typeface="Arial"/>
              </a:rPr>
              <a:t>Provide direct </a:t>
            </a:r>
            <a:r>
              <a:rPr lang="en-US" sz="3600" b="1" dirty="0">
                <a:latin typeface="Abadi" panose="020B0604020104020204" pitchFamily="34" charset="0"/>
                <a:cs typeface="Arial"/>
              </a:rPr>
              <a:t>case management </a:t>
            </a:r>
            <a:r>
              <a:rPr lang="en-US" sz="3600" dirty="0">
                <a:latin typeface="Abadi" panose="020B0604020104020204" pitchFamily="34" charset="0"/>
                <a:cs typeface="Arial"/>
              </a:rPr>
              <a:t>services and </a:t>
            </a:r>
            <a:r>
              <a:rPr lang="en-US" sz="3600" b="1" dirty="0">
                <a:latin typeface="Abadi" panose="020B0604020104020204" pitchFamily="34" charset="0"/>
                <a:cs typeface="Arial"/>
              </a:rPr>
              <a:t>mobility counseling </a:t>
            </a:r>
            <a:r>
              <a:rPr lang="en-US" sz="3600" dirty="0">
                <a:latin typeface="Abadi" panose="020B0604020104020204" pitchFamily="34" charset="0"/>
                <a:cs typeface="Arial"/>
              </a:rPr>
              <a:t>to every target household</a:t>
            </a:r>
          </a:p>
          <a:p>
            <a:r>
              <a:rPr lang="en-US" sz="3600" dirty="0">
                <a:latin typeface="Abadi" panose="020B0604020104020204" pitchFamily="34" charset="0"/>
                <a:cs typeface="Arial"/>
              </a:rPr>
              <a:t>Support continued </a:t>
            </a:r>
            <a:r>
              <a:rPr lang="en-US" sz="3600" b="1" dirty="0">
                <a:latin typeface="Abadi" panose="020B0604020104020204" pitchFamily="34" charset="0"/>
                <a:cs typeface="Arial"/>
              </a:rPr>
              <a:t>development</a:t>
            </a:r>
            <a:r>
              <a:rPr lang="en-US" sz="3600" dirty="0">
                <a:latin typeface="Abadi" panose="020B0604020104020204" pitchFamily="34" charset="0"/>
                <a:cs typeface="Arial"/>
              </a:rPr>
              <a:t> of </a:t>
            </a:r>
            <a:r>
              <a:rPr lang="en-US" sz="3600" b="1" dirty="0">
                <a:latin typeface="Abadi" panose="020B0604020104020204" pitchFamily="34" charset="0"/>
                <a:cs typeface="Arial"/>
              </a:rPr>
              <a:t>resident leaders</a:t>
            </a:r>
          </a:p>
          <a:p>
            <a:r>
              <a:rPr lang="en-US" sz="3600" dirty="0">
                <a:latin typeface="Abadi" panose="020B0604020104020204" pitchFamily="34" charset="0"/>
                <a:cs typeface="Arial"/>
              </a:rPr>
              <a:t>Chart a course, informed by data, to </a:t>
            </a:r>
            <a:r>
              <a:rPr lang="en-US" sz="3600" b="1" dirty="0">
                <a:latin typeface="Abadi" panose="020B0604020104020204" pitchFamily="34" charset="0"/>
                <a:cs typeface="Arial"/>
              </a:rPr>
              <a:t>achieve equitable, better off results for families</a:t>
            </a:r>
          </a:p>
          <a:p>
            <a:endParaRPr lang="en-US" dirty="0">
              <a:latin typeface="Abadi" panose="020B0604020104020204" pitchFamily="34" charset="0"/>
            </a:endParaRPr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F78DABCF-6CBB-9569-3A35-00DBE7C6D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472" y="536960"/>
            <a:ext cx="1268156" cy="11696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7F3FEC-4305-8583-85F7-58F8089CE432}"/>
              </a:ext>
            </a:extLst>
          </p:cNvPr>
          <p:cNvSpPr/>
          <p:nvPr/>
        </p:nvSpPr>
        <p:spPr>
          <a:xfrm>
            <a:off x="0" y="6636470"/>
            <a:ext cx="12192000" cy="22153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08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0DD1115-02DA-45B0-A219-325A9CA5B1D7}"/>
              </a:ext>
            </a:extLst>
          </p:cNvPr>
          <p:cNvGrpSpPr/>
          <p:nvPr/>
        </p:nvGrpSpPr>
        <p:grpSpPr>
          <a:xfrm>
            <a:off x="730392" y="1287649"/>
            <a:ext cx="5123430" cy="5145364"/>
            <a:chOff x="2839" y="231"/>
            <a:chExt cx="5808994" cy="1830671"/>
          </a:xfrm>
          <a:solidFill>
            <a:srgbClr val="000099"/>
          </a:solidFill>
        </p:grpSpPr>
        <p:sp>
          <p:nvSpPr>
            <p:cNvPr id="25" name="Rounded Rectangle 10">
              <a:extLst>
                <a:ext uri="{FF2B5EF4-FFF2-40B4-BE49-F238E27FC236}">
                  <a16:creationId xmlns:a16="http://schemas.microsoft.com/office/drawing/2014/main" id="{07079A18-CBD3-46E5-99EA-A295014DE19D}"/>
                </a:ext>
              </a:extLst>
            </p:cNvPr>
            <p:cNvSpPr/>
            <p:nvPr/>
          </p:nvSpPr>
          <p:spPr>
            <a:xfrm>
              <a:off x="2839" y="231"/>
              <a:ext cx="5808994" cy="1830671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ounded Rectangle 4">
              <a:extLst>
                <a:ext uri="{FF2B5EF4-FFF2-40B4-BE49-F238E27FC236}">
                  <a16:creationId xmlns:a16="http://schemas.microsoft.com/office/drawing/2014/main" id="{3B5839F9-C8DF-4B8B-9936-A60B22DCF989}"/>
                </a:ext>
              </a:extLst>
            </p:cNvPr>
            <p:cNvSpPr/>
            <p:nvPr/>
          </p:nvSpPr>
          <p:spPr>
            <a:xfrm>
              <a:off x="287957" y="165407"/>
              <a:ext cx="5238758" cy="16154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>
                  <a:solidFill>
                    <a:schemeClr val="bg1"/>
                  </a:solidFill>
                  <a:latin typeface="Abadi" panose="020B0604020104020204" pitchFamily="34" charset="0"/>
                  <a:cs typeface="Arial"/>
                </a:rPr>
                <a:t>Local Team: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solidFill>
                    <a:schemeClr val="bg1"/>
                  </a:solidFill>
                  <a:latin typeface="Abadi" panose="020B0604020104020204" pitchFamily="34" charset="0"/>
                  <a:cs typeface="Arial"/>
                </a:rPr>
                <a:t>Senior Project Manager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dirty="0">
                  <a:solidFill>
                    <a:schemeClr val="bg1"/>
                  </a:solidFill>
                  <a:latin typeface="Abadi" panose="020B0604020104020204" pitchFamily="34" charset="0"/>
                  <a:cs typeface="Arial"/>
                </a:rPr>
                <a:t>Assistant Project Manager</a:t>
              </a:r>
              <a:endParaRPr lang="en-US" sz="2800" kern="1200" dirty="0">
                <a:solidFill>
                  <a:schemeClr val="bg1"/>
                </a:solidFill>
                <a:latin typeface="Abadi" panose="020B0604020104020204" pitchFamily="34" charset="0"/>
                <a:cs typeface="Arial"/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solidFill>
                    <a:schemeClr val="bg1"/>
                  </a:solidFill>
                  <a:latin typeface="Abadi" panose="020B0604020104020204" pitchFamily="34" charset="0"/>
                  <a:cs typeface="Arial"/>
                </a:rPr>
                <a:t>Lead Family Support Specialist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dirty="0">
                  <a:solidFill>
                    <a:schemeClr val="bg1"/>
                  </a:solidFill>
                  <a:latin typeface="Abadi" panose="020B0604020104020204" pitchFamily="34" charset="0"/>
                  <a:cs typeface="Arial"/>
                </a:rPr>
                <a:t>2</a:t>
              </a:r>
              <a:r>
                <a:rPr lang="en-US" sz="2800" kern="1200" dirty="0">
                  <a:solidFill>
                    <a:schemeClr val="bg1"/>
                  </a:solidFill>
                  <a:latin typeface="Abadi" panose="020B0604020104020204" pitchFamily="34" charset="0"/>
                  <a:cs typeface="Arial"/>
                </a:rPr>
                <a:t> Family Support Specialists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solidFill>
                    <a:schemeClr val="bg1"/>
                  </a:solidFill>
                  <a:latin typeface="Abadi" panose="020B0604020104020204" pitchFamily="34" charset="0"/>
                  <a:cs typeface="Arial"/>
                </a:rPr>
                <a:t>Education Specialist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solidFill>
                    <a:schemeClr val="bg1"/>
                  </a:solidFill>
                  <a:latin typeface="Abadi" panose="020B0604020104020204" pitchFamily="34" charset="0"/>
                  <a:cs typeface="Arial"/>
                </a:rPr>
                <a:t>2 Outreach Workers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Rounded Rectangle 17">
            <a:extLst>
              <a:ext uri="{FF2B5EF4-FFF2-40B4-BE49-F238E27FC236}">
                <a16:creationId xmlns:a16="http://schemas.microsoft.com/office/drawing/2014/main" id="{CD47FA09-E158-4402-A7A9-5C123CB92A34}"/>
              </a:ext>
            </a:extLst>
          </p:cNvPr>
          <p:cNvSpPr/>
          <p:nvPr/>
        </p:nvSpPr>
        <p:spPr>
          <a:xfrm>
            <a:off x="5998371" y="1547775"/>
            <a:ext cx="4686953" cy="2298356"/>
          </a:xfrm>
          <a:prstGeom prst="roundRect">
            <a:avLst>
              <a:gd name="adj" fmla="val 10000"/>
            </a:avLst>
          </a:prstGeom>
          <a:solidFill>
            <a:schemeClr val="accent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40" tIns="45720" rIns="91440" bIns="45720" anchor="t"/>
          <a:lstStyle/>
          <a:p>
            <a:pPr algn="ctr"/>
            <a:r>
              <a:rPr lang="en-US" sz="2400" dirty="0">
                <a:latin typeface="Abadi" panose="020B0604020104020204" pitchFamily="34" charset="0"/>
                <a:ea typeface="Abadi"/>
                <a:cs typeface="Abadi"/>
              </a:rPr>
              <a:t>Regional Vice President</a:t>
            </a:r>
            <a:r>
              <a:rPr lang="en-US" sz="2400" dirty="0">
                <a:latin typeface="Abadi" panose="020B0604020104020204" pitchFamily="34" charset="0"/>
                <a:ea typeface="Arial"/>
                <a:cs typeface="Arial"/>
              </a:rPr>
              <a:t>​</a:t>
            </a:r>
          </a:p>
          <a:p>
            <a:pPr algn="ctr"/>
            <a:r>
              <a:rPr lang="en-US" dirty="0">
                <a:latin typeface="Abadi" panose="020B0604020104020204" pitchFamily="34" charset="0"/>
                <a:cs typeface="Arial"/>
              </a:rPr>
              <a:t>​</a:t>
            </a:r>
          </a:p>
          <a:p>
            <a:pPr algn="ctr"/>
            <a:r>
              <a:rPr lang="en-US" sz="2400" dirty="0">
                <a:latin typeface="Abadi" panose="020B0604020104020204" pitchFamily="34" charset="0"/>
                <a:ea typeface="Abadi"/>
                <a:cs typeface="Abadi"/>
              </a:rPr>
              <a:t>VP of National Education Initiatives</a:t>
            </a:r>
            <a:r>
              <a:rPr lang="en-US" sz="2400" dirty="0">
                <a:latin typeface="Abadi" panose="020B0604020104020204" pitchFamily="34" charset="0"/>
                <a:ea typeface="Arial"/>
                <a:cs typeface="Arial"/>
              </a:rPr>
              <a:t>​</a:t>
            </a:r>
          </a:p>
          <a:p>
            <a:pPr algn="ctr"/>
            <a:r>
              <a:rPr lang="en-US" dirty="0">
                <a:latin typeface="Abadi" panose="020B0604020104020204" pitchFamily="34" charset="0"/>
                <a:cs typeface="Arial"/>
              </a:rPr>
              <a:t>​</a:t>
            </a:r>
          </a:p>
          <a:p>
            <a:pPr algn="ctr"/>
            <a:r>
              <a:rPr lang="en-US" sz="2400" dirty="0">
                <a:latin typeface="Abadi" panose="020B0604020104020204" pitchFamily="34" charset="0"/>
                <a:ea typeface="Abadi"/>
                <a:cs typeface="Abadi"/>
              </a:rPr>
              <a:t>LEARN Data Analyst</a:t>
            </a:r>
            <a:endParaRPr lang="en-US" sz="2800" dirty="0">
              <a:latin typeface="Abadi" panose="020B0604020104020204" pitchFamily="34" charset="0"/>
              <a:cs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3D22E07-DEE0-4947-9DB0-F17373DEF838}"/>
              </a:ext>
            </a:extLst>
          </p:cNvPr>
          <p:cNvGrpSpPr/>
          <p:nvPr/>
        </p:nvGrpSpPr>
        <p:grpSpPr>
          <a:xfrm>
            <a:off x="5998371" y="4022112"/>
            <a:ext cx="4686953" cy="2264168"/>
            <a:chOff x="2839" y="231"/>
            <a:chExt cx="5808994" cy="1830671"/>
          </a:xfrm>
          <a:solidFill>
            <a:srgbClr val="FF9900"/>
          </a:solidFill>
        </p:grpSpPr>
        <p:sp>
          <p:nvSpPr>
            <p:cNvPr id="29" name="Rounded Rectangle 20">
              <a:extLst>
                <a:ext uri="{FF2B5EF4-FFF2-40B4-BE49-F238E27FC236}">
                  <a16:creationId xmlns:a16="http://schemas.microsoft.com/office/drawing/2014/main" id="{1E00488F-3B14-4D77-877F-7961917E9207}"/>
                </a:ext>
              </a:extLst>
            </p:cNvPr>
            <p:cNvSpPr/>
            <p:nvPr/>
          </p:nvSpPr>
          <p:spPr>
            <a:xfrm>
              <a:off x="2839" y="231"/>
              <a:ext cx="5808994" cy="1830671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ounded Rectangle 4">
              <a:extLst>
                <a:ext uri="{FF2B5EF4-FFF2-40B4-BE49-F238E27FC236}">
                  <a16:creationId xmlns:a16="http://schemas.microsoft.com/office/drawing/2014/main" id="{DC121F65-E7C4-4465-87D8-097D681415E9}"/>
                </a:ext>
              </a:extLst>
            </p:cNvPr>
            <p:cNvSpPr/>
            <p:nvPr/>
          </p:nvSpPr>
          <p:spPr>
            <a:xfrm>
              <a:off x="56457" y="83215"/>
              <a:ext cx="5701756" cy="166470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>
                  <a:solidFill>
                    <a:srgbClr val="1A3560"/>
                  </a:solidFill>
                  <a:latin typeface="Abadi" panose="020B0604020104020204" pitchFamily="34" charset="0"/>
                  <a:cs typeface="Arial"/>
                </a:rPr>
                <a:t>Comprehensive</a:t>
              </a:r>
              <a:r>
                <a:rPr lang="en-US" sz="3200" dirty="0">
                  <a:solidFill>
                    <a:srgbClr val="1A3560"/>
                  </a:solidFill>
                  <a:latin typeface="Abadi" panose="020B0604020104020204" pitchFamily="34" charset="0"/>
                  <a:cs typeface="Arial"/>
                </a:rPr>
                <a:t> </a:t>
              </a:r>
              <a:endParaRPr lang="en-US" sz="3200" kern="1200" dirty="0">
                <a:solidFill>
                  <a:srgbClr val="1A3560"/>
                </a:solidFill>
                <a:latin typeface="Abadi" panose="020B0604020104020204" pitchFamily="34" charset="0"/>
                <a:cs typeface="Arial"/>
              </a:endParaRPr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>
                  <a:solidFill>
                    <a:srgbClr val="1A3560"/>
                  </a:solidFill>
                  <a:latin typeface="Abadi" panose="020B0604020104020204" pitchFamily="34" charset="0"/>
                  <a:cs typeface="Arial"/>
                </a:rPr>
                <a:t>case management</a:t>
              </a:r>
              <a:r>
                <a:rPr lang="en-US" sz="3200" dirty="0">
                  <a:solidFill>
                    <a:srgbClr val="1A3560"/>
                  </a:solidFill>
                  <a:latin typeface="Abadi" panose="020B0604020104020204" pitchFamily="34" charset="0"/>
                  <a:cs typeface="Arial"/>
                </a:rPr>
                <a:t> </a:t>
              </a:r>
              <a:endParaRPr lang="en-US" sz="3200" kern="1200" dirty="0">
                <a:solidFill>
                  <a:srgbClr val="1A3560"/>
                </a:solidFill>
                <a:latin typeface="Abadi" panose="020B0604020104020204" pitchFamily="34" charset="0"/>
                <a:cs typeface="Arial"/>
              </a:endParaRP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>
                  <a:solidFill>
                    <a:srgbClr val="1A3560"/>
                  </a:solidFill>
                  <a:latin typeface="Abadi" panose="020B0604020104020204" pitchFamily="34" charset="0"/>
                  <a:cs typeface="Arial"/>
                </a:rPr>
                <a:t>ratio of </a:t>
              </a:r>
              <a:r>
                <a:rPr lang="en-US" sz="3200" b="1" kern="1200" dirty="0">
                  <a:solidFill>
                    <a:srgbClr val="1A3560"/>
                  </a:solidFill>
                  <a:latin typeface="Abadi" panose="020B0604020104020204" pitchFamily="34" charset="0"/>
                  <a:cs typeface="Arial"/>
                </a:rPr>
                <a:t>45:1</a:t>
              </a:r>
              <a:endParaRPr lang="en-US" sz="3200" kern="1200" dirty="0">
                <a:solidFill>
                  <a:srgbClr val="1A3560"/>
                </a:solidFill>
                <a:latin typeface="Abadi" panose="020B0604020104020204" pitchFamily="34" charset="0"/>
                <a:cs typeface="Arial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5ADD521-8B39-D42A-62CA-921291E17BD2}"/>
              </a:ext>
            </a:extLst>
          </p:cNvPr>
          <p:cNvSpPr/>
          <p:nvPr/>
        </p:nvSpPr>
        <p:spPr>
          <a:xfrm>
            <a:off x="0" y="0"/>
            <a:ext cx="12192000" cy="112179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B3B9-49A7-ACA9-FD72-11F2FA9A4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01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0099"/>
                </a:solidFill>
                <a:latin typeface="Abadi" panose="020B0604020104020204" pitchFamily="34" charset="0"/>
              </a:rPr>
              <a:t>Local Staffing Plan</a:t>
            </a:r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F78DABCF-6CBB-9569-3A35-00DBE7C6D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472" y="536960"/>
            <a:ext cx="1268156" cy="11696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7F3FEC-4305-8583-85F7-58F8089CE432}"/>
              </a:ext>
            </a:extLst>
          </p:cNvPr>
          <p:cNvSpPr/>
          <p:nvPr/>
        </p:nvSpPr>
        <p:spPr>
          <a:xfrm>
            <a:off x="0" y="6636470"/>
            <a:ext cx="12192000" cy="22153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95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ADD521-8B39-D42A-62CA-921291E17BD2}"/>
              </a:ext>
            </a:extLst>
          </p:cNvPr>
          <p:cNvSpPr/>
          <p:nvPr/>
        </p:nvSpPr>
        <p:spPr>
          <a:xfrm>
            <a:off x="0" y="0"/>
            <a:ext cx="12192000" cy="112179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7B3B9-49A7-ACA9-FD72-11F2FA9A4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01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0099"/>
                </a:solidFill>
                <a:latin typeface="Abadi" panose="020B0604020104020204" pitchFamily="34" charset="0"/>
              </a:rPr>
              <a:t>Partner Network</a:t>
            </a:r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F78DABCF-6CBB-9569-3A35-00DBE7C6D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472" y="536960"/>
            <a:ext cx="1268156" cy="11696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7F3FEC-4305-8583-85F7-58F8089CE432}"/>
              </a:ext>
            </a:extLst>
          </p:cNvPr>
          <p:cNvSpPr/>
          <p:nvPr/>
        </p:nvSpPr>
        <p:spPr>
          <a:xfrm>
            <a:off x="0" y="6636470"/>
            <a:ext cx="12192000" cy="22153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7F8E131-1FB6-4A7C-8019-1BFF17656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8" y="1325563"/>
            <a:ext cx="10515600" cy="462438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2700" dirty="0">
                <a:solidFill>
                  <a:srgbClr val="3A3A86"/>
                </a:solidFill>
                <a:latin typeface="Abadi" panose="020B0604020104020204" pitchFamily="34" charset="0"/>
                <a:cs typeface="Arial"/>
              </a:rPr>
              <a:t>Birth Through Eight Strategy for Tulsa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 </a:t>
            </a:r>
            <a:r>
              <a:rPr lang="en-US" sz="2700" dirty="0">
                <a:solidFill>
                  <a:schemeClr val="accent1"/>
                </a:solidFill>
                <a:latin typeface="Abadi" panose="020B0604020104020204" pitchFamily="34" charset="0"/>
                <a:cs typeface="Arial"/>
              </a:rPr>
              <a:t>CAP Tulsa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 </a:t>
            </a:r>
            <a:r>
              <a:rPr lang="en-US" sz="2700" dirty="0">
                <a:solidFill>
                  <a:srgbClr val="FF9900"/>
                </a:solidFill>
                <a:latin typeface="Abadi" panose="020B0604020104020204" pitchFamily="34" charset="0"/>
                <a:cs typeface="Arial"/>
              </a:rPr>
              <a:t>Charles and Lynn Schusterman Family Foundation</a:t>
            </a:r>
            <a:r>
              <a:rPr lang="en-US" sz="2700" dirty="0">
                <a:solidFill>
                  <a:srgbClr val="D88748"/>
                </a:solidFill>
                <a:latin typeface="Abadi" panose="020B0604020104020204" pitchFamily="34" charset="0"/>
                <a:cs typeface="Arial"/>
              </a:rPr>
              <a:t>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 </a:t>
            </a:r>
            <a:r>
              <a:rPr lang="en-US" sz="2700" dirty="0">
                <a:solidFill>
                  <a:schemeClr val="accent6"/>
                </a:solidFill>
                <a:latin typeface="Abadi" panose="020B0604020104020204" pitchFamily="34" charset="0"/>
                <a:cs typeface="Arial"/>
              </a:rPr>
              <a:t>Community Foodbank of Eastern OK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 </a:t>
            </a:r>
            <a:r>
              <a:rPr lang="en-US" sz="2700" dirty="0">
                <a:solidFill>
                  <a:srgbClr val="3A3A86"/>
                </a:solidFill>
                <a:latin typeface="Abadi" panose="020B0604020104020204" pitchFamily="34" charset="0"/>
                <a:cs typeface="Arial"/>
              </a:rPr>
              <a:t>Community Health Connection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 </a:t>
            </a:r>
            <a:r>
              <a:rPr lang="en-US" sz="2700" dirty="0">
                <a:solidFill>
                  <a:schemeClr val="accent1"/>
                </a:solidFill>
                <a:latin typeface="Abadi" panose="020B0604020104020204" pitchFamily="34" charset="0"/>
                <a:cs typeface="Arial"/>
              </a:rPr>
              <a:t>Crossover Community Impact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 </a:t>
            </a:r>
            <a:r>
              <a:rPr lang="en-US" sz="2700" dirty="0">
                <a:solidFill>
                  <a:srgbClr val="FF9900"/>
                </a:solidFill>
                <a:latin typeface="Abadi" panose="020B0604020104020204" pitchFamily="34" charset="0"/>
                <a:cs typeface="Arial"/>
              </a:rPr>
              <a:t>Discovery Lab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 </a:t>
            </a:r>
            <a:r>
              <a:rPr lang="en-US" sz="2700" dirty="0">
                <a:solidFill>
                  <a:schemeClr val="accent6"/>
                </a:solidFill>
                <a:latin typeface="Abadi" panose="020B0604020104020204" pitchFamily="34" charset="0"/>
                <a:cs typeface="Arial"/>
              </a:rPr>
              <a:t>Domestic Violence Intervention Services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 </a:t>
            </a:r>
            <a:r>
              <a:rPr lang="en-US" sz="2700" dirty="0" err="1">
                <a:solidFill>
                  <a:srgbClr val="3A3A86"/>
                </a:solidFill>
                <a:latin typeface="Abadi" panose="020B0604020104020204" pitchFamily="34" charset="0"/>
                <a:cs typeface="Arial"/>
              </a:rPr>
              <a:t>EduRec</a:t>
            </a:r>
            <a:r>
              <a:rPr lang="en-US" sz="2700" dirty="0">
                <a:solidFill>
                  <a:srgbClr val="3A3A86"/>
                </a:solidFill>
                <a:latin typeface="Abadi" panose="020B0604020104020204" pitchFamily="34" charset="0"/>
                <a:cs typeface="Arial"/>
              </a:rPr>
              <a:t>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 </a:t>
            </a:r>
            <a:r>
              <a:rPr lang="en-US" sz="2700" dirty="0">
                <a:solidFill>
                  <a:schemeClr val="accent1"/>
                </a:solidFill>
                <a:latin typeface="Abadi" panose="020B0604020104020204" pitchFamily="34" charset="0"/>
                <a:cs typeface="Arial"/>
              </a:rPr>
              <a:t>Family &amp; Children’s Services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 </a:t>
            </a:r>
            <a:r>
              <a:rPr lang="en-US" sz="2700" dirty="0">
                <a:solidFill>
                  <a:srgbClr val="FF9900"/>
                </a:solidFill>
                <a:latin typeface="Abadi" panose="020B0604020104020204" pitchFamily="34" charset="0"/>
                <a:cs typeface="Arial"/>
              </a:rPr>
              <a:t>George Kaiser Family Foundation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 </a:t>
            </a:r>
            <a:r>
              <a:rPr lang="en-US" sz="2700" dirty="0">
                <a:solidFill>
                  <a:schemeClr val="accent6"/>
                </a:solidFill>
                <a:latin typeface="Abadi" panose="020B0604020104020204" pitchFamily="34" charset="0"/>
                <a:cs typeface="Arial"/>
              </a:rPr>
              <a:t>Global Gardens 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 </a:t>
            </a:r>
            <a:r>
              <a:rPr lang="en-US" sz="2700" dirty="0">
                <a:solidFill>
                  <a:srgbClr val="3A3A86"/>
                </a:solidFill>
                <a:latin typeface="Abadi" panose="020B0604020104020204" pitchFamily="34" charset="0"/>
                <a:cs typeface="Arial"/>
              </a:rPr>
              <a:t>Green Country Workforce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 </a:t>
            </a:r>
            <a:r>
              <a:rPr lang="en-US" sz="2700" dirty="0">
                <a:solidFill>
                  <a:schemeClr val="accent1"/>
                </a:solidFill>
                <a:latin typeface="Abadi" panose="020B0604020104020204" pitchFamily="34" charset="0"/>
                <a:cs typeface="Arial"/>
              </a:rPr>
              <a:t>Goodwill Industries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 </a:t>
            </a:r>
            <a:r>
              <a:rPr lang="en-US" sz="2700" dirty="0">
                <a:solidFill>
                  <a:srgbClr val="FF9900"/>
                </a:solidFill>
                <a:latin typeface="Abadi" panose="020B0604020104020204" pitchFamily="34" charset="0"/>
                <a:cs typeface="Arial"/>
              </a:rPr>
              <a:t>Madison Strategies Group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 </a:t>
            </a:r>
            <a:r>
              <a:rPr lang="en-US" sz="2700" dirty="0">
                <a:solidFill>
                  <a:schemeClr val="accent6"/>
                </a:solidFill>
                <a:latin typeface="Abadi" panose="020B0604020104020204" pitchFamily="34" charset="0"/>
                <a:cs typeface="Arial"/>
              </a:rPr>
              <a:t>Mental Health Association of OK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</a:t>
            </a:r>
            <a:r>
              <a:rPr lang="en-US" sz="2700" dirty="0">
                <a:solidFill>
                  <a:srgbClr val="3A3A86"/>
                </a:solidFill>
                <a:latin typeface="Abadi" panose="020B0604020104020204" pitchFamily="34" charset="0"/>
                <a:cs typeface="Arial"/>
              </a:rPr>
              <a:t> Morton Health Services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 </a:t>
            </a:r>
            <a:r>
              <a:rPr lang="en-US" sz="2700" dirty="0">
                <a:solidFill>
                  <a:schemeClr val="accent1"/>
                </a:solidFill>
                <a:latin typeface="Abadi" panose="020B0604020104020204" pitchFamily="34" charset="0"/>
                <a:cs typeface="Arial"/>
              </a:rPr>
              <a:t>OK Caring Foundation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 </a:t>
            </a:r>
            <a:r>
              <a:rPr lang="en-US" sz="2700" dirty="0">
                <a:solidFill>
                  <a:srgbClr val="FF9900"/>
                </a:solidFill>
                <a:latin typeface="Abadi" panose="020B0604020104020204" pitchFamily="34" charset="0"/>
                <a:cs typeface="Arial"/>
              </a:rPr>
              <a:t>Parent Child Center of Tulsa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 </a:t>
            </a:r>
            <a:r>
              <a:rPr lang="en-US" sz="2700" dirty="0">
                <a:solidFill>
                  <a:schemeClr val="accent6"/>
                </a:solidFill>
                <a:latin typeface="Abadi" panose="020B0604020104020204" pitchFamily="34" charset="0"/>
                <a:cs typeface="Arial"/>
              </a:rPr>
              <a:t>Reading Partners</a:t>
            </a:r>
            <a:r>
              <a:rPr lang="en-US" sz="2700" dirty="0">
                <a:solidFill>
                  <a:srgbClr val="1A3560"/>
                </a:solidFill>
                <a:latin typeface="Abadi" panose="020B0604020104020204" pitchFamily="34" charset="0"/>
                <a:cs typeface="Arial"/>
              </a:rPr>
              <a:t>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 </a:t>
            </a:r>
            <a:r>
              <a:rPr lang="en-US" sz="2700" dirty="0">
                <a:solidFill>
                  <a:srgbClr val="3A3A86"/>
                </a:solidFill>
                <a:latin typeface="Abadi" panose="020B0604020104020204" pitchFamily="34" charset="0"/>
                <a:cs typeface="Arial"/>
              </a:rPr>
              <a:t>RG Foods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 </a:t>
            </a:r>
            <a:r>
              <a:rPr lang="en-US" sz="2700" dirty="0">
                <a:solidFill>
                  <a:schemeClr val="accent1"/>
                </a:solidFill>
                <a:latin typeface="Abadi" panose="020B0604020104020204" pitchFamily="34" charset="0"/>
                <a:cs typeface="Arial"/>
              </a:rPr>
              <a:t>Sprouts Child Development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 </a:t>
            </a:r>
            <a:r>
              <a:rPr lang="en-US" sz="2700" dirty="0">
                <a:solidFill>
                  <a:srgbClr val="FF9900"/>
                </a:solidFill>
                <a:latin typeface="Abadi" panose="020B0604020104020204" pitchFamily="34" charset="0"/>
                <a:cs typeface="Arial"/>
              </a:rPr>
              <a:t>The Opportunity Project</a:t>
            </a:r>
            <a:r>
              <a:rPr lang="en-US" sz="2700" dirty="0">
                <a:solidFill>
                  <a:srgbClr val="D78645"/>
                </a:solidFill>
                <a:latin typeface="Abadi" panose="020B0604020104020204" pitchFamily="34" charset="0"/>
                <a:cs typeface="Arial"/>
              </a:rPr>
              <a:t>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 </a:t>
            </a:r>
            <a:r>
              <a:rPr lang="en-US" sz="2700" dirty="0">
                <a:solidFill>
                  <a:schemeClr val="accent6"/>
                </a:solidFill>
                <a:latin typeface="Abadi" panose="020B0604020104020204" pitchFamily="34" charset="0"/>
                <a:cs typeface="Arial"/>
              </a:rPr>
              <a:t>Tulsa City-County Health Department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 </a:t>
            </a:r>
            <a:r>
              <a:rPr lang="en-US" sz="2700" dirty="0">
                <a:solidFill>
                  <a:srgbClr val="3A3A86"/>
                </a:solidFill>
                <a:latin typeface="Abadi" panose="020B0604020104020204" pitchFamily="34" charset="0"/>
                <a:cs typeface="Arial"/>
              </a:rPr>
              <a:t>Tulsa City-County Library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 </a:t>
            </a:r>
            <a:r>
              <a:rPr lang="en-US" sz="2700" dirty="0">
                <a:solidFill>
                  <a:schemeClr val="accent1"/>
                </a:solidFill>
                <a:latin typeface="Abadi" panose="020B0604020104020204" pitchFamily="34" charset="0"/>
                <a:cs typeface="Arial"/>
              </a:rPr>
              <a:t>Tulsa Community College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 </a:t>
            </a:r>
            <a:r>
              <a:rPr lang="en-US" sz="2700" dirty="0">
                <a:solidFill>
                  <a:srgbClr val="FF9900"/>
                </a:solidFill>
                <a:latin typeface="Abadi" panose="020B0604020104020204" pitchFamily="34" charset="0"/>
                <a:cs typeface="Arial"/>
              </a:rPr>
              <a:t>Tulsa Dream Center</a:t>
            </a:r>
            <a:r>
              <a:rPr lang="en-US" sz="2700" dirty="0">
                <a:solidFill>
                  <a:srgbClr val="D88748"/>
                </a:solidFill>
                <a:latin typeface="Abadi" panose="020B0604020104020204" pitchFamily="34" charset="0"/>
                <a:cs typeface="Arial"/>
              </a:rPr>
              <a:t>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 </a:t>
            </a:r>
            <a:r>
              <a:rPr lang="en-US" sz="2700" dirty="0">
                <a:solidFill>
                  <a:schemeClr val="accent6"/>
                </a:solidFill>
                <a:latin typeface="Abadi" panose="020B0604020104020204" pitchFamily="34" charset="0"/>
                <a:cs typeface="Arial"/>
              </a:rPr>
              <a:t>Tulsa </a:t>
            </a:r>
            <a:r>
              <a:rPr lang="en-US" sz="2700" dirty="0" err="1">
                <a:solidFill>
                  <a:schemeClr val="accent6"/>
                </a:solidFill>
                <a:latin typeface="Abadi" panose="020B0604020104020204" pitchFamily="34" charset="0"/>
                <a:cs typeface="Arial"/>
              </a:rPr>
              <a:t>Educare</a:t>
            </a:r>
            <a:r>
              <a:rPr lang="en-US" sz="2700" dirty="0">
                <a:solidFill>
                  <a:schemeClr val="accent6"/>
                </a:solidFill>
                <a:latin typeface="Abadi" panose="020B0604020104020204" pitchFamily="34" charset="0"/>
                <a:cs typeface="Arial"/>
              </a:rPr>
              <a:t> – Hawthorne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 + </a:t>
            </a:r>
            <a:r>
              <a:rPr lang="en-US" sz="2700" dirty="0">
                <a:solidFill>
                  <a:srgbClr val="3A3A86"/>
                </a:solidFill>
                <a:latin typeface="Abadi" panose="020B0604020104020204" pitchFamily="34" charset="0"/>
                <a:cs typeface="Arial"/>
              </a:rPr>
              <a:t>Tulsa Health Department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 </a:t>
            </a:r>
            <a:r>
              <a:rPr lang="en-US" sz="2700" dirty="0">
                <a:solidFill>
                  <a:schemeClr val="accent1"/>
                </a:solidFill>
                <a:latin typeface="Abadi" panose="020B0604020104020204" pitchFamily="34" charset="0"/>
                <a:cs typeface="Arial"/>
              </a:rPr>
              <a:t>Tulsa Housing Authority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 </a:t>
            </a:r>
            <a:r>
              <a:rPr lang="en-US" sz="2700" dirty="0">
                <a:solidFill>
                  <a:srgbClr val="FF9900"/>
                </a:solidFill>
                <a:latin typeface="Abadi" panose="020B0604020104020204" pitchFamily="34" charset="0"/>
                <a:cs typeface="Arial"/>
              </a:rPr>
              <a:t>Tulsa Public Schools </a:t>
            </a:r>
            <a:r>
              <a:rPr lang="en-US" sz="2700" dirty="0">
                <a:latin typeface="Abadi" panose="020B0604020104020204" pitchFamily="34" charset="0"/>
                <a:cs typeface="Arial"/>
              </a:rPr>
              <a:t>+  </a:t>
            </a:r>
            <a:r>
              <a:rPr lang="en-US" sz="2700" dirty="0">
                <a:solidFill>
                  <a:schemeClr val="accent6"/>
                </a:solidFill>
                <a:latin typeface="Abadi" panose="020B0604020104020204" pitchFamily="34" charset="0"/>
                <a:cs typeface="Arial"/>
              </a:rPr>
              <a:t>Tulsa Tech </a:t>
            </a:r>
          </a:p>
        </p:txBody>
      </p:sp>
    </p:spTree>
    <p:extLst>
      <p:ext uri="{BB962C8B-B14F-4D97-AF65-F5344CB8AC3E}">
        <p14:creationId xmlns:p14="http://schemas.microsoft.com/office/powerpoint/2010/main" val="509549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51090-5117-46A6-ABD8-31FA88F51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078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0099"/>
                </a:solidFill>
                <a:latin typeface="Abadi"/>
              </a:rPr>
              <a:t>Target Resident Demographic Breakdown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9A3E67A-5F34-4EF8-A203-CFBFB8E4EB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1616953"/>
              </p:ext>
            </p:extLst>
          </p:nvPr>
        </p:nvGraphicFramePr>
        <p:xfrm>
          <a:off x="4781206" y="3513512"/>
          <a:ext cx="3914371" cy="3023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E1EBF21-5FE6-4FB5-A0B2-B11AD98455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8133105"/>
              </p:ext>
            </p:extLst>
          </p:nvPr>
        </p:nvGraphicFramePr>
        <p:xfrm>
          <a:off x="1262799" y="1906173"/>
          <a:ext cx="4676483" cy="4459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8124994-E403-44C6-AB16-8931DB428B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9255298"/>
              </p:ext>
            </p:extLst>
          </p:nvPr>
        </p:nvGraphicFramePr>
        <p:xfrm>
          <a:off x="6252717" y="1617786"/>
          <a:ext cx="4676484" cy="4672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91FEDAD-C8E0-4DFA-952D-FB01265E55B2}"/>
              </a:ext>
            </a:extLst>
          </p:cNvPr>
          <p:cNvSpPr txBox="1"/>
          <p:nvPr/>
        </p:nvSpPr>
        <p:spPr>
          <a:xfrm>
            <a:off x="413601" y="1340094"/>
            <a:ext cx="6094826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dirty="0">
                <a:latin typeface="Abadi" panose="020B0604020104020204" pitchFamily="34" charset="0"/>
                <a:cs typeface="Arial"/>
              </a:rPr>
              <a:t>133 Households, 329 Individuals </a:t>
            </a:r>
          </a:p>
        </p:txBody>
      </p:sp>
    </p:spTree>
    <p:extLst>
      <p:ext uri="{BB962C8B-B14F-4D97-AF65-F5344CB8AC3E}">
        <p14:creationId xmlns:p14="http://schemas.microsoft.com/office/powerpoint/2010/main" val="2696236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6987B6F-9310-4648-A525-8851722F76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0620158"/>
              </p:ext>
            </p:extLst>
          </p:nvPr>
        </p:nvGraphicFramePr>
        <p:xfrm>
          <a:off x="700548" y="1607127"/>
          <a:ext cx="5201487" cy="46019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2D61EE7-6C74-4603-83B9-4873A7A7D5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1510264"/>
              </p:ext>
            </p:extLst>
          </p:nvPr>
        </p:nvGraphicFramePr>
        <p:xfrm>
          <a:off x="6615546" y="1607128"/>
          <a:ext cx="4875906" cy="4601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D3957522-686F-068A-7B72-6A32A01A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078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0099"/>
                </a:solidFill>
                <a:latin typeface="Abadi"/>
              </a:rPr>
              <a:t>Target Resident Demographic Breakdown</a:t>
            </a:r>
          </a:p>
        </p:txBody>
      </p:sp>
    </p:spTree>
    <p:extLst>
      <p:ext uri="{BB962C8B-B14F-4D97-AF65-F5344CB8AC3E}">
        <p14:creationId xmlns:p14="http://schemas.microsoft.com/office/powerpoint/2010/main" val="3020929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20BF8-247B-4440-B6B8-F5ECB7841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42" y="-9525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Abadi"/>
              </a:rPr>
              <a:t>Result: Households are Economically Stable &amp; </a:t>
            </a:r>
            <a:br>
              <a:rPr lang="en-US" sz="3600" b="1" dirty="0">
                <a:latin typeface="Abadi" panose="020B0604020104020204" pitchFamily="34" charset="0"/>
              </a:rPr>
            </a:br>
            <a:r>
              <a:rPr lang="en-US" sz="3600" b="1" dirty="0">
                <a:solidFill>
                  <a:srgbClr val="000099"/>
                </a:solidFill>
                <a:latin typeface="Abadi"/>
              </a:rPr>
              <a:t>Self-Sufficient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889C606-9431-4811-AF09-CA9268E097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4350900"/>
              </p:ext>
            </p:extLst>
          </p:nvPr>
        </p:nvGraphicFramePr>
        <p:xfrm>
          <a:off x="1330036" y="1512919"/>
          <a:ext cx="4604079" cy="4319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6029C60D-08B4-4618-B624-587505626E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984340"/>
              </p:ext>
            </p:extLst>
          </p:nvPr>
        </p:nvGraphicFramePr>
        <p:xfrm>
          <a:off x="6776660" y="1512920"/>
          <a:ext cx="4266478" cy="4319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4350638-F6EF-4261-9ABE-AA4B3DF94E9C}"/>
              </a:ext>
            </a:extLst>
          </p:cNvPr>
          <p:cNvSpPr txBox="1"/>
          <p:nvPr/>
        </p:nvSpPr>
        <p:spPr>
          <a:xfrm>
            <a:off x="720436" y="5920685"/>
            <a:ext cx="9026236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dirty="0">
                <a:latin typeface="Abadi" panose="020B0604020104020204" pitchFamily="34" charset="0"/>
                <a:cs typeface="Arial"/>
              </a:rPr>
              <a:t>Baseline data provided by Tulsa Housing Authority data system</a:t>
            </a:r>
          </a:p>
        </p:txBody>
      </p:sp>
    </p:spTree>
    <p:extLst>
      <p:ext uri="{BB962C8B-B14F-4D97-AF65-F5344CB8AC3E}">
        <p14:creationId xmlns:p14="http://schemas.microsoft.com/office/powerpoint/2010/main" val="2245191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20BF8-247B-4440-B6B8-F5ECB7841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01" y="-8659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Abadi"/>
              </a:rPr>
              <a:t>Result: Households are Economically Stable &amp; </a:t>
            </a:r>
            <a:br>
              <a:rPr lang="en-US" sz="3600" b="1" dirty="0">
                <a:latin typeface="Abadi" panose="020B0604020104020204" pitchFamily="34" charset="0"/>
              </a:rPr>
            </a:br>
            <a:r>
              <a:rPr lang="en-US" sz="3600" b="1" dirty="0">
                <a:solidFill>
                  <a:srgbClr val="000099"/>
                </a:solidFill>
                <a:latin typeface="Abadi"/>
              </a:rPr>
              <a:t>Self-Sufficient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4ABE67-84DE-4151-A6FB-A47FB9B252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3" y="4485236"/>
            <a:ext cx="2349822" cy="2090694"/>
          </a:xfrm>
          <a:prstGeom prst="rect">
            <a:avLst/>
          </a:prstGeom>
        </p:spPr>
      </p:pic>
      <p:pic>
        <p:nvPicPr>
          <p:cNvPr id="7" name="Picture 6" descr="A person sitting at a table&#10;&#10;Description automatically generated">
            <a:extLst>
              <a:ext uri="{FF2B5EF4-FFF2-40B4-BE49-F238E27FC236}">
                <a16:creationId xmlns:a16="http://schemas.microsoft.com/office/drawing/2014/main" id="{738C544C-6490-4A1C-AD00-A387F4749C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4" r="5758"/>
          <a:stretch/>
        </p:blipFill>
        <p:spPr>
          <a:xfrm>
            <a:off x="2862030" y="4480956"/>
            <a:ext cx="3434864" cy="2094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5BF133-D2E9-448D-AC63-25C691246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823" y="4482574"/>
            <a:ext cx="1940047" cy="2093356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413A6D-CEC4-440C-B64D-5145BC6D7B0D}"/>
              </a:ext>
            </a:extLst>
          </p:cNvPr>
          <p:cNvSpPr/>
          <p:nvPr/>
        </p:nvSpPr>
        <p:spPr>
          <a:xfrm>
            <a:off x="457203" y="1413164"/>
            <a:ext cx="7841667" cy="28091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A3A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650" b="1" dirty="0">
                <a:solidFill>
                  <a:srgbClr val="3A3A86"/>
                </a:solidFill>
                <a:latin typeface="Abadi" panose="020B0604020104020204" pitchFamily="34" charset="0"/>
                <a:cs typeface="Arial"/>
              </a:rPr>
              <a:t>Strategies: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50" dirty="0">
                <a:solidFill>
                  <a:srgbClr val="3A3A86"/>
                </a:solidFill>
                <a:latin typeface="Abadi" panose="020B0604020104020204" pitchFamily="34" charset="0"/>
                <a:cs typeface="Arial"/>
              </a:rPr>
              <a:t>Connect working age adults to a coordinated pathway of economic mobility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50" dirty="0">
                <a:solidFill>
                  <a:srgbClr val="3A3A86"/>
                </a:solidFill>
                <a:latin typeface="Abadi" panose="020B0604020104020204" pitchFamily="34" charset="0"/>
                <a:cs typeface="Arial"/>
              </a:rPr>
              <a:t>Raise educational attainment levels of adults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50" dirty="0">
                <a:solidFill>
                  <a:srgbClr val="3A3A86"/>
                </a:solidFill>
                <a:latin typeface="Abadi" panose="020B0604020104020204" pitchFamily="34" charset="0"/>
                <a:cs typeface="Arial"/>
              </a:rPr>
              <a:t>Increase adult financial empowerment skills 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511B85F-F816-4495-A123-F423CC0C28A2}"/>
              </a:ext>
            </a:extLst>
          </p:cNvPr>
          <p:cNvSpPr/>
          <p:nvPr/>
        </p:nvSpPr>
        <p:spPr>
          <a:xfrm>
            <a:off x="8643449" y="1814052"/>
            <a:ext cx="3304311" cy="4635241"/>
          </a:xfrm>
          <a:prstGeom prst="roundRect">
            <a:avLst/>
          </a:prstGeom>
          <a:solidFill>
            <a:srgbClr val="3A3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200" b="1" dirty="0">
                <a:latin typeface="Abadi" panose="020B0604020104020204" pitchFamily="34" charset="0"/>
                <a:cs typeface="Arial"/>
              </a:rPr>
              <a:t>Key Partners: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Abadi" panose="020B0604020104020204" pitchFamily="34" charset="0"/>
                <a:cs typeface="Arial"/>
              </a:rPr>
              <a:t>EduRec</a:t>
            </a:r>
            <a:endParaRPr lang="en-US" sz="2200" dirty="0">
              <a:latin typeface="Abadi" panose="020B0604020104020204" pitchFamily="34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badi" panose="020B0604020104020204" pitchFamily="34" charset="0"/>
                <a:cs typeface="Arial"/>
              </a:rPr>
              <a:t>Goodwill Industries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badi" panose="020B0604020104020204" pitchFamily="34" charset="0"/>
                <a:cs typeface="Arial"/>
              </a:rPr>
              <a:t>Green Country Workforce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badi" panose="020B0604020104020204" pitchFamily="34" charset="0"/>
                <a:cs typeface="Arial"/>
              </a:rPr>
              <a:t>Madison Strategies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badi" panose="020B0604020104020204" pitchFamily="34" charset="0"/>
                <a:cs typeface="Arial"/>
              </a:rPr>
              <a:t>Tulsa Community College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badi" panose="020B0604020104020204" pitchFamily="34" charset="0"/>
                <a:cs typeface="Arial"/>
              </a:rPr>
              <a:t>Tulsa Dream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badi" panose="020B0604020104020204" pitchFamily="34" charset="0"/>
                <a:cs typeface="Arial"/>
              </a:rPr>
              <a:t>Tulsa Tech</a:t>
            </a:r>
          </a:p>
        </p:txBody>
      </p:sp>
    </p:spTree>
    <p:extLst>
      <p:ext uri="{BB962C8B-B14F-4D97-AF65-F5344CB8AC3E}">
        <p14:creationId xmlns:p14="http://schemas.microsoft.com/office/powerpoint/2010/main" val="4203454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302399-1e21-4a59-903b-49bcafe6c62a">
      <Terms xmlns="http://schemas.microsoft.com/office/infopath/2007/PartnerControls"/>
    </lcf76f155ced4ddcb4097134ff3c332f>
    <TaxCatchAll xmlns="b1b35d42-639b-4f79-bb13-cfe5cdb1ba9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75FC49A2772A46AB7A3D6FDFDC9697" ma:contentTypeVersion="16" ma:contentTypeDescription="Create a new document." ma:contentTypeScope="" ma:versionID="c506defdc52a25b7d2717f64074b2302">
  <xsd:schema xmlns:xsd="http://www.w3.org/2001/XMLSchema" xmlns:xs="http://www.w3.org/2001/XMLSchema" xmlns:p="http://schemas.microsoft.com/office/2006/metadata/properties" xmlns:ns2="2e302399-1e21-4a59-903b-49bcafe6c62a" xmlns:ns3="b1b35d42-639b-4f79-bb13-cfe5cdb1ba9e" targetNamespace="http://schemas.microsoft.com/office/2006/metadata/properties" ma:root="true" ma:fieldsID="73f1d78f4d1bd3085ec5e76d3d3230cc" ns2:_="" ns3:_="">
    <xsd:import namespace="2e302399-1e21-4a59-903b-49bcafe6c62a"/>
    <xsd:import namespace="b1b35d42-639b-4f79-bb13-cfe5cdb1ba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302399-1e21-4a59-903b-49bcafe6c6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840edb0-85a5-4ca0-ab49-115a0a0e97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b35d42-639b-4f79-bb13-cfe5cdb1ba9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533d66b-93c6-483d-a0bb-c8ba23aa03b1}" ma:internalName="TaxCatchAll" ma:showField="CatchAllData" ma:web="b1b35d42-639b-4f79-bb13-cfe5cdb1ba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78230F-FDB0-4882-8255-023B48001E37}">
  <ds:schemaRefs>
    <ds:schemaRef ds:uri="http://schemas.microsoft.com/office/2006/metadata/properties"/>
    <ds:schemaRef ds:uri="http://schemas.microsoft.com/office/infopath/2007/PartnerControls"/>
    <ds:schemaRef ds:uri="2e302399-1e21-4a59-903b-49bcafe6c62a"/>
    <ds:schemaRef ds:uri="b1b35d42-639b-4f79-bb13-cfe5cdb1ba9e"/>
  </ds:schemaRefs>
</ds:datastoreItem>
</file>

<file path=customXml/itemProps2.xml><?xml version="1.0" encoding="utf-8"?>
<ds:datastoreItem xmlns:ds="http://schemas.openxmlformats.org/officeDocument/2006/customXml" ds:itemID="{31BDF386-9601-4034-898D-74BE2EBF2A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302399-1e21-4a59-903b-49bcafe6c62a"/>
    <ds:schemaRef ds:uri="b1b35d42-639b-4f79-bb13-cfe5cdb1ba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076408F-20D0-4098-99AB-32A15D33FF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1050</Words>
  <Application>Microsoft Office PowerPoint</Application>
  <PresentationFormat>Widescreen</PresentationFormat>
  <Paragraphs>193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Abadi</vt:lpstr>
      <vt:lpstr>Arial</vt:lpstr>
      <vt:lpstr>Calibri</vt:lpstr>
      <vt:lpstr>Calibri Light</vt:lpstr>
      <vt:lpstr>Office Theme</vt:lpstr>
      <vt:lpstr>PowerPoint Presentation</vt:lpstr>
      <vt:lpstr>People Result</vt:lpstr>
      <vt:lpstr>Urban Strategies, Inc. Role</vt:lpstr>
      <vt:lpstr>Local Staffing Plan</vt:lpstr>
      <vt:lpstr>Partner Network</vt:lpstr>
      <vt:lpstr>Target Resident Demographic Breakdown</vt:lpstr>
      <vt:lpstr>Target Resident Demographic Breakdown</vt:lpstr>
      <vt:lpstr>Result: Households are Economically Stable &amp;  Self-Sufficient</vt:lpstr>
      <vt:lpstr>Result: Households are Economically Stable &amp;  Self-Sufficient</vt:lpstr>
      <vt:lpstr>Children, Youth &amp; Adults are Physically &amp; Mentally Healthy</vt:lpstr>
      <vt:lpstr>PowerPoint Presentation</vt:lpstr>
      <vt:lpstr>PowerPoint Presentation</vt:lpstr>
      <vt:lpstr>Result: Children Enter Kindergarten Ready to Learn</vt:lpstr>
      <vt:lpstr>Result: Children Enter Kindergarten Ready to Learn</vt:lpstr>
      <vt:lpstr>Result: Children are Proficient in Core Academic Subjects</vt:lpstr>
      <vt:lpstr>Result: Children are Proficient in Core Academic Subjects</vt:lpstr>
      <vt:lpstr>Result: Youth graduate from high school college/career-ready</vt:lpstr>
      <vt:lpstr>People Budget Breakdown</vt:lpstr>
      <vt:lpstr>People Strategy Implementation Timeline</vt:lpstr>
      <vt:lpstr>People Strategy Implementation Timeline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People Plan</dc:title>
  <dc:creator>Acosta, Eric</dc:creator>
  <cp:lastModifiedBy>Ginny Hensley</cp:lastModifiedBy>
  <cp:revision>156</cp:revision>
  <dcterms:created xsi:type="dcterms:W3CDTF">2022-04-27T13:29:43Z</dcterms:created>
  <dcterms:modified xsi:type="dcterms:W3CDTF">2022-06-09T15:27:38Z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0x0101004975FC49A2772A46AB7A3D6FDFDC9697</vt:lpwstr>
  </property>
  <property fmtid="{D5CDD505-2E9C-101B-9397-08002B2CF9AE}" pid="3" name="MediaServiceImageTags">
    <vt:lpwstr/>
  </property>
</Properties>
</file>